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5">
  <p:sldMasterIdLst>
    <p:sldMasterId id="2147483689" r:id="rId1"/>
  </p:sldMasterIdLst>
  <p:sldIdLst>
    <p:sldId id="256" r:id="rId2"/>
    <p:sldId id="258" r:id="rId3"/>
    <p:sldId id="277" r:id="rId4"/>
    <p:sldId id="260" r:id="rId5"/>
    <p:sldId id="280" r:id="rId6"/>
    <p:sldId id="281" r:id="rId7"/>
    <p:sldId id="261" r:id="rId8"/>
    <p:sldId id="282" r:id="rId9"/>
    <p:sldId id="263" r:id="rId10"/>
    <p:sldId id="264" r:id="rId11"/>
    <p:sldId id="257" r:id="rId12"/>
    <p:sldId id="279" r:id="rId13"/>
    <p:sldId id="266" r:id="rId14"/>
    <p:sldId id="267" r:id="rId15"/>
    <p:sldId id="268" r:id="rId16"/>
    <p:sldId id="269" r:id="rId17"/>
    <p:sldId id="270" r:id="rId18"/>
    <p:sldId id="271" r:id="rId19"/>
    <p:sldId id="272" r:id="rId20"/>
    <p:sldId id="273" r:id="rId21"/>
    <p:sldId id="274" r:id="rId22"/>
    <p:sldId id="275" r:id="rId23"/>
    <p:sldId id="276" r:id="rId24"/>
    <p:sldId id="283" r:id="rId25"/>
    <p:sldId id="284" r:id="rId26"/>
    <p:sldId id="285" r:id="rId27"/>
    <p:sldId id="286" r:id="rId28"/>
    <p:sldId id="287" r:id="rId29"/>
    <p:sldId id="288" r:id="rId30"/>
    <p:sldId id="291" r:id="rId31"/>
    <p:sldId id="289" r:id="rId3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70" d="100"/>
          <a:sy n="70" d="100"/>
        </p:scale>
        <p:origin x="536"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2167C788-4B0D-4499-AA4D-AC05986E94B6}" type="datetimeFigureOut">
              <a:rPr lang="en-IN" smtClean="0"/>
              <a:t>01-01-2024</a:t>
            </a:fld>
            <a:endParaRPr lang="en-IN"/>
          </a:p>
        </p:txBody>
      </p:sp>
      <p:sp>
        <p:nvSpPr>
          <p:cNvPr id="5" name="Footer Placeholder 4"/>
          <p:cNvSpPr>
            <a:spLocks noGrp="1"/>
          </p:cNvSpPr>
          <p:nvPr>
            <p:ph type="ftr" sz="quarter" idx="11"/>
          </p:nvPr>
        </p:nvSpPr>
        <p:spPr>
          <a:xfrm>
            <a:off x="2692397" y="5037663"/>
            <a:ext cx="5214635" cy="279400"/>
          </a:xfrm>
        </p:spPr>
        <p:txBody>
          <a:bodyPr/>
          <a:lstStyle/>
          <a:p>
            <a:endParaRPr lang="en-IN"/>
          </a:p>
        </p:txBody>
      </p:sp>
      <p:sp>
        <p:nvSpPr>
          <p:cNvPr id="6" name="Slide Number Placeholder 5"/>
          <p:cNvSpPr>
            <a:spLocks noGrp="1"/>
          </p:cNvSpPr>
          <p:nvPr>
            <p:ph type="sldNum" sz="quarter" idx="12"/>
          </p:nvPr>
        </p:nvSpPr>
        <p:spPr>
          <a:xfrm>
            <a:off x="8956900" y="5037663"/>
            <a:ext cx="551167" cy="279400"/>
          </a:xfrm>
        </p:spPr>
        <p:txBody>
          <a:bodyPr/>
          <a:lstStyle/>
          <a:p>
            <a:fld id="{86E7FF04-542C-4C85-B79E-06E28C442B3F}" type="slidenum">
              <a:rPr lang="en-IN" smtClean="0"/>
              <a:t>‹#›</a:t>
            </a:fld>
            <a:endParaRPr lang="en-IN"/>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001329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167C788-4B0D-4499-AA4D-AC05986E94B6}" type="datetimeFigureOut">
              <a:rPr lang="en-IN" smtClean="0"/>
              <a:t>01-01-2024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6E7FF04-542C-4C85-B79E-06E28C442B3F}" type="slidenum">
              <a:rPr lang="en-IN" smtClean="0"/>
              <a:t>‹#›</a:t>
            </a:fld>
            <a:endParaRPr lang="en-IN"/>
          </a:p>
        </p:txBody>
      </p:sp>
    </p:spTree>
    <p:extLst>
      <p:ext uri="{BB962C8B-B14F-4D97-AF65-F5344CB8AC3E}">
        <p14:creationId xmlns:p14="http://schemas.microsoft.com/office/powerpoint/2010/main" val="6596227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167C788-4B0D-4499-AA4D-AC05986E94B6}" type="datetimeFigureOut">
              <a:rPr lang="en-IN" smtClean="0"/>
              <a:t>01-01-2024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6E7FF04-542C-4C85-B79E-06E28C442B3F}" type="slidenum">
              <a:rPr lang="en-IN" smtClean="0"/>
              <a:t>‹#›</a:t>
            </a:fld>
            <a:endParaRPr lang="en-IN"/>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455303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167C788-4B0D-4499-AA4D-AC05986E94B6}" type="datetimeFigureOut">
              <a:rPr lang="en-IN" smtClean="0"/>
              <a:t>01-01-2024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6E7FF04-542C-4C85-B79E-06E28C442B3F}" type="slidenum">
              <a:rPr lang="en-IN" smtClean="0"/>
              <a:t>‹#›</a:t>
            </a:fld>
            <a:endParaRPr lang="en-IN"/>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3707297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167C788-4B0D-4499-AA4D-AC05986E94B6}" type="datetimeFigureOut">
              <a:rPr lang="en-IN" smtClean="0"/>
              <a:t>01-01-2024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6E7FF04-542C-4C85-B79E-06E28C442B3F}" type="slidenum">
              <a:rPr lang="en-IN" smtClean="0"/>
              <a:t>‹#›</a:t>
            </a:fld>
            <a:endParaRPr lang="en-IN"/>
          </a:p>
        </p:txBody>
      </p:sp>
    </p:spTree>
    <p:extLst>
      <p:ext uri="{BB962C8B-B14F-4D97-AF65-F5344CB8AC3E}">
        <p14:creationId xmlns:p14="http://schemas.microsoft.com/office/powerpoint/2010/main" val="268252220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167C788-4B0D-4499-AA4D-AC05986E94B6}" type="datetimeFigureOut">
              <a:rPr lang="en-IN" smtClean="0"/>
              <a:t>01-01-2024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6E7FF04-542C-4C85-B79E-06E28C442B3F}" type="slidenum">
              <a:rPr lang="en-IN" smtClean="0"/>
              <a:t>‹#›</a:t>
            </a:fld>
            <a:endParaRPr lang="en-IN"/>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2374420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167C788-4B0D-4499-AA4D-AC05986E94B6}" type="datetimeFigureOut">
              <a:rPr lang="en-IN" smtClean="0"/>
              <a:t>01-01-2024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6E7FF04-542C-4C85-B79E-06E28C442B3F}" type="slidenum">
              <a:rPr lang="en-IN" smtClean="0"/>
              <a:t>‹#›</a:t>
            </a:fld>
            <a:endParaRPr lang="en-IN"/>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926575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167C788-4B0D-4499-AA4D-AC05986E94B6}" type="datetimeFigureOut">
              <a:rPr lang="en-IN" smtClean="0"/>
              <a:t>01-01-2024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6E7FF04-542C-4C85-B79E-06E28C442B3F}" type="slidenum">
              <a:rPr lang="en-IN" smtClean="0"/>
              <a:t>‹#›</a:t>
            </a:fld>
            <a:endParaRPr lang="en-IN"/>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4306721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167C788-4B0D-4499-AA4D-AC05986E94B6}" type="datetimeFigureOut">
              <a:rPr lang="en-IN" smtClean="0"/>
              <a:t>01-01-2024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6E7FF04-542C-4C85-B79E-06E28C442B3F}" type="slidenum">
              <a:rPr lang="en-IN" smtClean="0"/>
              <a:t>‹#›</a:t>
            </a:fld>
            <a:endParaRPr lang="en-IN"/>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800305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167C788-4B0D-4499-AA4D-AC05986E94B6}" type="datetimeFigureOut">
              <a:rPr lang="en-IN" smtClean="0"/>
              <a:t>01-01-2024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6E7FF04-542C-4C85-B79E-06E28C442B3F}" type="slidenum">
              <a:rPr lang="en-IN" smtClean="0"/>
              <a:t>‹#›</a:t>
            </a:fld>
            <a:endParaRPr lang="en-IN"/>
          </a:p>
        </p:txBody>
      </p:sp>
    </p:spTree>
    <p:extLst>
      <p:ext uri="{BB962C8B-B14F-4D97-AF65-F5344CB8AC3E}">
        <p14:creationId xmlns:p14="http://schemas.microsoft.com/office/powerpoint/2010/main" val="40383177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167C788-4B0D-4499-AA4D-AC05986E94B6}" type="datetimeFigureOut">
              <a:rPr lang="en-IN" smtClean="0"/>
              <a:t>01-01-2024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6E7FF04-542C-4C85-B79E-06E28C442B3F}" type="slidenum">
              <a:rPr lang="en-IN" smtClean="0"/>
              <a:t>‹#›</a:t>
            </a:fld>
            <a:endParaRPr lang="en-IN"/>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85387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167C788-4B0D-4499-AA4D-AC05986E94B6}" type="datetimeFigureOut">
              <a:rPr lang="en-IN" smtClean="0"/>
              <a:t>01-01-2024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6E7FF04-542C-4C85-B79E-06E28C442B3F}" type="slidenum">
              <a:rPr lang="en-IN" smtClean="0"/>
              <a:t>‹#›</a:t>
            </a:fld>
            <a:endParaRPr lang="en-IN"/>
          </a:p>
        </p:txBody>
      </p:sp>
    </p:spTree>
    <p:extLst>
      <p:ext uri="{BB962C8B-B14F-4D97-AF65-F5344CB8AC3E}">
        <p14:creationId xmlns:p14="http://schemas.microsoft.com/office/powerpoint/2010/main" val="23919024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167C788-4B0D-4499-AA4D-AC05986E94B6}" type="datetimeFigureOut">
              <a:rPr lang="en-IN" smtClean="0"/>
              <a:t>01-01-2024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86E7FF04-542C-4C85-B79E-06E28C442B3F}" type="slidenum">
              <a:rPr lang="en-IN" smtClean="0"/>
              <a:t>‹#›</a:t>
            </a:fld>
            <a:endParaRPr lang="en-IN"/>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30593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167C788-4B0D-4499-AA4D-AC05986E94B6}" type="datetimeFigureOut">
              <a:rPr lang="en-IN" smtClean="0"/>
              <a:t>01-01-2024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86E7FF04-542C-4C85-B79E-06E28C442B3F}" type="slidenum">
              <a:rPr lang="en-IN" smtClean="0"/>
              <a:t>‹#›</a:t>
            </a:fld>
            <a:endParaRPr lang="en-IN"/>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759711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167C788-4B0D-4499-AA4D-AC05986E94B6}" type="datetimeFigureOut">
              <a:rPr lang="en-IN" smtClean="0"/>
              <a:t>01-01-2024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86E7FF04-542C-4C85-B79E-06E28C442B3F}" type="slidenum">
              <a:rPr lang="en-IN" smtClean="0"/>
              <a:t>‹#›</a:t>
            </a:fld>
            <a:endParaRPr lang="en-IN"/>
          </a:p>
        </p:txBody>
      </p:sp>
    </p:spTree>
    <p:extLst>
      <p:ext uri="{BB962C8B-B14F-4D97-AF65-F5344CB8AC3E}">
        <p14:creationId xmlns:p14="http://schemas.microsoft.com/office/powerpoint/2010/main" val="23215896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167C788-4B0D-4499-AA4D-AC05986E94B6}" type="datetimeFigureOut">
              <a:rPr lang="en-IN" smtClean="0"/>
              <a:t>01-01-2024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6E7FF04-542C-4C85-B79E-06E28C442B3F}" type="slidenum">
              <a:rPr lang="en-IN" smtClean="0"/>
              <a:t>‹#›</a:t>
            </a:fld>
            <a:endParaRPr lang="en-IN"/>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042891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167C788-4B0D-4499-AA4D-AC05986E94B6}" type="datetimeFigureOut">
              <a:rPr lang="en-IN" smtClean="0"/>
              <a:t>01-01-2024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6E7FF04-542C-4C85-B79E-06E28C442B3F}" type="slidenum">
              <a:rPr lang="en-IN" smtClean="0"/>
              <a:t>‹#›</a:t>
            </a:fld>
            <a:endParaRPr lang="en-IN"/>
          </a:p>
        </p:txBody>
      </p:sp>
    </p:spTree>
    <p:extLst>
      <p:ext uri="{BB962C8B-B14F-4D97-AF65-F5344CB8AC3E}">
        <p14:creationId xmlns:p14="http://schemas.microsoft.com/office/powerpoint/2010/main" val="41614926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2167C788-4B0D-4499-AA4D-AC05986E94B6}" type="datetimeFigureOut">
              <a:rPr lang="en-IN" smtClean="0"/>
              <a:t>01-01-2024</a:t>
            </a:fld>
            <a:endParaRPr lang="en-IN"/>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IN"/>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86E7FF04-542C-4C85-B79E-06E28C442B3F}" type="slidenum">
              <a:rPr lang="en-IN" smtClean="0"/>
              <a:t>‹#›</a:t>
            </a:fld>
            <a:endParaRPr lang="en-IN"/>
          </a:p>
        </p:txBody>
      </p:sp>
    </p:spTree>
    <p:extLst>
      <p:ext uri="{BB962C8B-B14F-4D97-AF65-F5344CB8AC3E}">
        <p14:creationId xmlns:p14="http://schemas.microsoft.com/office/powerpoint/2010/main" val="4223387975"/>
      </p:ext>
    </p:extLst>
  </p:cSld>
  <p:clrMap bg1="lt1" tx1="dk1" bg2="lt2" tx2="dk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 id="2147483701" r:id="rId12"/>
    <p:sldLayoutId id="2147483702" r:id="rId13"/>
    <p:sldLayoutId id="2147483703" r:id="rId14"/>
    <p:sldLayoutId id="2147483704" r:id="rId15"/>
    <p:sldLayoutId id="2147483705" r:id="rId16"/>
    <p:sldLayoutId id="2147483706"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amzn.to/3yxxPNN" TargetMode="External"/><Relationship Id="rId2" Type="http://schemas.openxmlformats.org/officeDocument/2006/relationships/hyperlink" Target="https://amzn.to/3ymRZcT" TargetMode="External"/><Relationship Id="rId1" Type="http://schemas.openxmlformats.org/officeDocument/2006/relationships/slideLayout" Target="../slideLayouts/slideLayout2.xml"/><Relationship Id="rId5" Type="http://schemas.openxmlformats.org/officeDocument/2006/relationships/hyperlink" Target="https://www.amazon.in/Philips-0-5-Decomini-Multicolor-Pack/dp/B01BGP193Y/ref=pd_vtp_h_pd_vtp_h_d_sccl_4/261-1852555-4406809?pd_rd_w=qixxP&amp;content-id=amzn1.sym.6c9a4279-ad42-4fd6-b9a9-3cd14ede34c9&amp;pf_rd_p=6c9a4279-ad42-4fd6-b9a9-3cd14ede34c9&amp;pf_rd_r=FF75H7WS7W8XDJ1YPJY3&amp;pd_rd_wg=1jV5s&amp;pd_rd_r=3141cd6a-3b04-474b-a92d-047bbb66aaf2&amp;pd_rd_i=B01BGP193Y&amp;psc=1" TargetMode="External"/><Relationship Id="rId4" Type="http://schemas.openxmlformats.org/officeDocument/2006/relationships/hyperlink" Target="https://www.amazon.in/dp/B08R5KNZWP/ref=sspa_dk_detail_2?pd_rd_i=B08R5KNZWP&amp;pd_rd_w=Fb8EL&amp;content-id=amzn1.sym.0fcdb56a-738b-4621-9da7-d47193883987&amp;pf_rd_p=0fcdb56a-738b-4621-9da7-d47193883987&amp;pf_rd_r=N8CGN9CNFDCX5EEDW9Q3&amp;pd_rd_wg=jAMMX&amp;pd_rd_r=218192bd-effe-4375-9b1b-c65107690419&amp;s=industrial&amp;sp_csd=d2lkZ2V0TmFtZT1zcF9kZXRhaWwy&amp;th=1"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hyperlink" Target="https://en.wikipedia.org/wiki/RISC-V" TargetMode="External"/><Relationship Id="rId13" Type="http://schemas.openxmlformats.org/officeDocument/2006/relationships/hyperlink" Target="https://en.wikipedia.org/wiki/ESP32#cite_note-EspressifESP32ProductPage-2" TargetMode="External"/><Relationship Id="rId3" Type="http://schemas.openxmlformats.org/officeDocument/2006/relationships/hyperlink" Target="https://en.wikipedia.org/wiki/Microcontroller" TargetMode="External"/><Relationship Id="rId7" Type="http://schemas.openxmlformats.org/officeDocument/2006/relationships/hyperlink" Target="https://en.wikipedia.org/wiki/Single-core" TargetMode="External"/><Relationship Id="rId12" Type="http://schemas.openxmlformats.org/officeDocument/2006/relationships/hyperlink" Target="https://en.wikipedia.org/wiki/TSMC" TargetMode="External"/><Relationship Id="rId2" Type="http://schemas.openxmlformats.org/officeDocument/2006/relationships/hyperlink" Target="https://en.wikipedia.org/wiki/System_on_a_chip" TargetMode="External"/><Relationship Id="rId1" Type="http://schemas.openxmlformats.org/officeDocument/2006/relationships/slideLayout" Target="../slideLayouts/slideLayout2.xml"/><Relationship Id="rId6" Type="http://schemas.openxmlformats.org/officeDocument/2006/relationships/hyperlink" Target="https://en.wikipedia.org/wiki/Tensilica" TargetMode="External"/><Relationship Id="rId11" Type="http://schemas.openxmlformats.org/officeDocument/2006/relationships/hyperlink" Target="https://en.wikipedia.org/wiki/Espressif_Systems" TargetMode="External"/><Relationship Id="rId5" Type="http://schemas.openxmlformats.org/officeDocument/2006/relationships/hyperlink" Target="https://en.wikipedia.org/wiki/Bluetooth" TargetMode="External"/><Relationship Id="rId10" Type="http://schemas.openxmlformats.org/officeDocument/2006/relationships/hyperlink" Target="https://en.wikipedia.org/wiki/Balun" TargetMode="External"/><Relationship Id="rId4" Type="http://schemas.openxmlformats.org/officeDocument/2006/relationships/hyperlink" Target="https://en.wikipedia.org/wiki/Wi-Fi" TargetMode="External"/><Relationship Id="rId9" Type="http://schemas.openxmlformats.org/officeDocument/2006/relationships/hyperlink" Target="https://en.wikipedia.org/wiki/Radio_frequency" TargetMode="External"/><Relationship Id="rId14" Type="http://schemas.openxmlformats.org/officeDocument/2006/relationships/hyperlink" Target="https://en.wikipedia.org/wiki/ESP8266" TargetMode="External"/></Relationships>
</file>

<file path=ppt/slides/_rels/slide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2">
            <a:extLst>
              <a:ext uri="{FF2B5EF4-FFF2-40B4-BE49-F238E27FC236}">
                <a16:creationId xmlns:a16="http://schemas.microsoft.com/office/drawing/2014/main" id="{A487C414-4857-8FF6-96B1-448E6DE04211}"/>
              </a:ext>
            </a:extLst>
          </p:cNvPr>
          <p:cNvGrpSpPr/>
          <p:nvPr/>
        </p:nvGrpSpPr>
        <p:grpSpPr>
          <a:xfrm>
            <a:off x="595884" y="481234"/>
            <a:ext cx="11000231" cy="1257935"/>
            <a:chOff x="142887" y="142887"/>
            <a:chExt cx="8858250" cy="1257935"/>
          </a:xfrm>
        </p:grpSpPr>
        <p:pic>
          <p:nvPicPr>
            <p:cNvPr id="4" name="object 3">
              <a:extLst>
                <a:ext uri="{FF2B5EF4-FFF2-40B4-BE49-F238E27FC236}">
                  <a16:creationId xmlns:a16="http://schemas.microsoft.com/office/drawing/2014/main" id="{A6F8A628-6253-73A9-B3A0-1EDB15E47423}"/>
                </a:ext>
              </a:extLst>
            </p:cNvPr>
            <p:cNvPicPr/>
            <p:nvPr/>
          </p:nvPicPr>
          <p:blipFill>
            <a:blip r:embed="rId2" cstate="print"/>
            <a:stretch>
              <a:fillRect/>
            </a:stretch>
          </p:blipFill>
          <p:spPr>
            <a:xfrm>
              <a:off x="152412" y="152412"/>
              <a:ext cx="8839174" cy="1238449"/>
            </a:xfrm>
            <a:prstGeom prst="rect">
              <a:avLst/>
            </a:prstGeom>
          </p:spPr>
        </p:pic>
        <p:sp>
          <p:nvSpPr>
            <p:cNvPr id="5" name="object 4">
              <a:extLst>
                <a:ext uri="{FF2B5EF4-FFF2-40B4-BE49-F238E27FC236}">
                  <a16:creationId xmlns:a16="http://schemas.microsoft.com/office/drawing/2014/main" id="{1E6972E2-45BB-24AC-DC19-1449E683A5FF}"/>
                </a:ext>
              </a:extLst>
            </p:cNvPr>
            <p:cNvSpPr/>
            <p:nvPr/>
          </p:nvSpPr>
          <p:spPr>
            <a:xfrm>
              <a:off x="147649" y="147649"/>
              <a:ext cx="8848725" cy="1248410"/>
            </a:xfrm>
            <a:custGeom>
              <a:avLst/>
              <a:gdLst/>
              <a:ahLst/>
              <a:cxnLst/>
              <a:rect l="l" t="t" r="r" b="b"/>
              <a:pathLst>
                <a:path w="8848725" h="1248410">
                  <a:moveTo>
                    <a:pt x="0" y="0"/>
                  </a:moveTo>
                  <a:lnTo>
                    <a:pt x="8848682" y="0"/>
                  </a:lnTo>
                  <a:lnTo>
                    <a:pt x="8848682" y="1247972"/>
                  </a:lnTo>
                  <a:lnTo>
                    <a:pt x="0" y="1247972"/>
                  </a:lnTo>
                  <a:lnTo>
                    <a:pt x="0" y="0"/>
                  </a:lnTo>
                  <a:close/>
                </a:path>
              </a:pathLst>
            </a:custGeom>
            <a:ln w="9524">
              <a:solidFill>
                <a:srgbClr val="0097A6"/>
              </a:solidFill>
            </a:ln>
          </p:spPr>
          <p:txBody>
            <a:bodyPr wrap="square" lIns="0" tIns="0" rIns="0" bIns="0" rtlCol="0"/>
            <a:lstStyle/>
            <a:p>
              <a:pPr algn="ctr"/>
              <a:endParaRPr/>
            </a:p>
          </p:txBody>
        </p:sp>
      </p:grpSp>
      <p:sp>
        <p:nvSpPr>
          <p:cNvPr id="10" name="Content Placeholder 9">
            <a:extLst>
              <a:ext uri="{FF2B5EF4-FFF2-40B4-BE49-F238E27FC236}">
                <a16:creationId xmlns:a16="http://schemas.microsoft.com/office/drawing/2014/main" id="{80C13A98-89E6-7E0E-C010-29D9B966F5A9}"/>
              </a:ext>
            </a:extLst>
          </p:cNvPr>
          <p:cNvSpPr>
            <a:spLocks noGrp="1"/>
          </p:cNvSpPr>
          <p:nvPr>
            <p:ph idx="1"/>
          </p:nvPr>
        </p:nvSpPr>
        <p:spPr>
          <a:xfrm>
            <a:off x="601797" y="1984249"/>
            <a:ext cx="10982457" cy="4382992"/>
          </a:xfrm>
        </p:spPr>
        <p:txBody>
          <a:bodyPr>
            <a:normAutofit lnSpcReduction="10000"/>
          </a:bodyPr>
          <a:lstStyle/>
          <a:p>
            <a:pPr marL="0" indent="0">
              <a:buNone/>
            </a:pPr>
            <a:r>
              <a:rPr lang="en-US" dirty="0"/>
              <a:t>                                                 A MINI PROJECT ON </a:t>
            </a:r>
          </a:p>
          <a:p>
            <a:pPr marL="0" indent="0">
              <a:buNone/>
            </a:pPr>
            <a:r>
              <a:rPr lang="en-US" sz="1800" b="1" dirty="0">
                <a:latin typeface="Times New Roman" panose="02020603050405020304" pitchFamily="18" charset="0"/>
                <a:ea typeface="Times New Roman" panose="02020603050405020304" pitchFamily="18" charset="0"/>
              </a:rPr>
              <a:t>                                                     </a:t>
            </a:r>
            <a:r>
              <a:rPr lang="en-US" b="1" dirty="0">
                <a:effectLst/>
                <a:latin typeface="Times New Roman" panose="02020603050405020304" pitchFamily="18" charset="0"/>
                <a:ea typeface="Times New Roman" panose="02020603050405020304" pitchFamily="18" charset="0"/>
              </a:rPr>
              <a:t>“</a:t>
            </a:r>
            <a:r>
              <a:rPr lang="en-US" b="0" dirty="0">
                <a:solidFill>
                  <a:srgbClr val="FF0000"/>
                </a:solidFill>
                <a:effectLst/>
                <a:latin typeface="Times New Roman" panose="02020603050405020304" pitchFamily="18" charset="0"/>
                <a:ea typeface="Times New Roman" panose="02020603050405020304" pitchFamily="18" charset="0"/>
              </a:rPr>
              <a:t>IOT BASED HOME AUTOMATION</a:t>
            </a:r>
            <a:r>
              <a:rPr lang="en-US" b="1" spc="-10" dirty="0">
                <a:effectLst/>
                <a:latin typeface="Times New Roman" panose="02020603050405020304" pitchFamily="18" charset="0"/>
                <a:ea typeface="Times New Roman" panose="02020603050405020304" pitchFamily="18" charset="0"/>
              </a:rPr>
              <a:t>”</a:t>
            </a:r>
            <a:endParaRPr lang="en-IN" b="1" dirty="0">
              <a:effectLst/>
              <a:latin typeface="Times New Roman" panose="02020603050405020304" pitchFamily="18" charset="0"/>
              <a:ea typeface="Times New Roman" panose="02020603050405020304" pitchFamily="18" charset="0"/>
            </a:endParaRPr>
          </a:p>
          <a:p>
            <a:pPr marL="0" indent="0">
              <a:buNone/>
            </a:pPr>
            <a:endParaRPr lang="en-US" dirty="0"/>
          </a:p>
          <a:p>
            <a:pPr marL="0" indent="0">
              <a:buNone/>
            </a:pPr>
            <a:r>
              <a:rPr lang="en-US" dirty="0"/>
              <a:t>Under the guidance of                                                               By </a:t>
            </a:r>
          </a:p>
          <a:p>
            <a:pPr marL="0" indent="0">
              <a:buNone/>
            </a:pPr>
            <a:r>
              <a:rPr lang="en-US" sz="1800" dirty="0">
                <a:solidFill>
                  <a:srgbClr val="6E2D9E"/>
                </a:solidFill>
                <a:effectLst/>
                <a:latin typeface="Arial" panose="020B0604020202020204" pitchFamily="34" charset="0"/>
                <a:ea typeface="Arial" panose="020B0604020202020204" pitchFamily="34" charset="0"/>
              </a:rPr>
              <a:t> Dr. Navneet </a:t>
            </a:r>
            <a:r>
              <a:rPr lang="en-US" sz="1800" dirty="0">
                <a:solidFill>
                  <a:srgbClr val="6E2D9E"/>
                </a:solidFill>
                <a:latin typeface="Arial" panose="020B0604020202020204" pitchFamily="34" charset="0"/>
                <a:ea typeface="Arial" panose="020B0604020202020204" pitchFamily="34" charset="0"/>
              </a:rPr>
              <a:t>K</a:t>
            </a:r>
            <a:r>
              <a:rPr lang="en-US" sz="1800" dirty="0">
                <a:solidFill>
                  <a:srgbClr val="6E2D9E"/>
                </a:solidFill>
                <a:effectLst/>
                <a:latin typeface="Arial" panose="020B0604020202020204" pitchFamily="34" charset="0"/>
                <a:ea typeface="Arial" panose="020B0604020202020204" pitchFamily="34" charset="0"/>
              </a:rPr>
              <a:t>umar, Assistant Professor                                 </a:t>
            </a:r>
            <a:r>
              <a:rPr lang="en-IN" sz="1800" b="1" dirty="0">
                <a:solidFill>
                  <a:srgbClr val="702FA0"/>
                </a:solidFill>
                <a:effectLst/>
                <a:latin typeface="Calibri" panose="020F0502020204030204" pitchFamily="34" charset="0"/>
                <a:ea typeface="Calibri" panose="020F0502020204030204" pitchFamily="34" charset="0"/>
                <a:cs typeface="Times New Roman" panose="02020603050405020304" pitchFamily="18" charset="0"/>
              </a:rPr>
              <a:t>VISHAL KUMAR</a:t>
            </a:r>
            <a:r>
              <a:rPr lang="en-IN" sz="1800" b="1" spc="-30" dirty="0">
                <a:solidFill>
                  <a:srgbClr val="702FA0"/>
                </a:solidFill>
                <a:effectLst/>
                <a:latin typeface="Calibri" panose="020F0502020204030204" pitchFamily="34" charset="0"/>
                <a:ea typeface="Calibri" panose="020F0502020204030204" pitchFamily="34" charset="0"/>
                <a:cs typeface="Times New Roman" panose="02020603050405020304" pitchFamily="18" charset="0"/>
              </a:rPr>
              <a:t> </a:t>
            </a:r>
            <a:r>
              <a:rPr lang="en-IN" sz="1800" b="1" spc="-1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(2107350200053</a:t>
            </a:r>
            <a:r>
              <a:rPr lang="en-IN" sz="1800" spc="-1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a:t>
            </a:r>
            <a:endParaRPr lang="en-IN" sz="1800" dirty="0">
              <a:latin typeface="Arial" panose="020B0604020202020204" pitchFamily="34" charset="0"/>
              <a:ea typeface="Arial" panose="020B0604020202020204" pitchFamily="34" charset="0"/>
            </a:endParaRPr>
          </a:p>
          <a:p>
            <a:pPr marL="0" indent="0">
              <a:buNone/>
            </a:pPr>
            <a:r>
              <a:rPr lang="en-IN" sz="1800" dirty="0">
                <a:solidFill>
                  <a:srgbClr val="702FA0"/>
                </a:solidFill>
                <a:effectLst/>
                <a:latin typeface="Arial" panose="020B0604020202020204" pitchFamily="34" charset="0"/>
                <a:ea typeface="Arial" panose="020B0604020202020204" pitchFamily="34" charset="0"/>
              </a:rPr>
              <a:t> </a:t>
            </a:r>
            <a:r>
              <a:rPr lang="en-US" sz="1800" dirty="0">
                <a:solidFill>
                  <a:srgbClr val="702FA0"/>
                </a:solidFill>
                <a:effectLst/>
                <a:latin typeface="Arial" panose="020B0604020202020204" pitchFamily="34" charset="0"/>
                <a:ea typeface="Arial" panose="020B0604020202020204" pitchFamily="34" charset="0"/>
              </a:rPr>
              <a:t>Er. Suneel </a:t>
            </a:r>
            <a:r>
              <a:rPr lang="en-US" sz="1800" dirty="0">
                <a:solidFill>
                  <a:srgbClr val="702FA0"/>
                </a:solidFill>
                <a:latin typeface="Arial" panose="020B0604020202020204" pitchFamily="34" charset="0"/>
                <a:ea typeface="Arial" panose="020B0604020202020204" pitchFamily="34" charset="0"/>
              </a:rPr>
              <a:t>K</a:t>
            </a:r>
            <a:r>
              <a:rPr lang="en-US" sz="1800" dirty="0">
                <a:solidFill>
                  <a:srgbClr val="702FA0"/>
                </a:solidFill>
                <a:effectLst/>
                <a:latin typeface="Arial" panose="020B0604020202020204" pitchFamily="34" charset="0"/>
                <a:ea typeface="Arial" panose="020B0604020202020204" pitchFamily="34" charset="0"/>
              </a:rPr>
              <a:t>umar, Assistant Professor                                         </a:t>
            </a:r>
            <a:r>
              <a:rPr lang="en-US" sz="1600" b="1" dirty="0">
                <a:solidFill>
                  <a:srgbClr val="702FA0"/>
                </a:solidFill>
                <a:effectLst/>
                <a:latin typeface="Arial" panose="020B0604020202020204" pitchFamily="34" charset="0"/>
                <a:ea typeface="Arial" panose="020B0604020202020204" pitchFamily="34" charset="0"/>
              </a:rPr>
              <a:t>SHIVAM</a:t>
            </a:r>
            <a:r>
              <a:rPr lang="en-IN" sz="1800" b="1" spc="-30" dirty="0">
                <a:solidFill>
                  <a:srgbClr val="702FA0"/>
                </a:solidFill>
                <a:effectLst/>
                <a:latin typeface="Calibri" panose="020F0502020204030204" pitchFamily="34" charset="0"/>
                <a:ea typeface="Calibri" panose="020F0502020204030204" pitchFamily="34" charset="0"/>
                <a:cs typeface="Times New Roman" panose="02020603050405020304" pitchFamily="18" charset="0"/>
              </a:rPr>
              <a:t> </a:t>
            </a:r>
            <a:r>
              <a:rPr lang="en-IN" sz="1800" b="1" spc="-1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(2107350200044</a:t>
            </a:r>
            <a:r>
              <a:rPr lang="en-IN" sz="1800" spc="-1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a:t>
            </a:r>
            <a:r>
              <a:rPr lang="en-US" sz="1800" dirty="0">
                <a:solidFill>
                  <a:srgbClr val="702FA0"/>
                </a:solidFill>
                <a:effectLst/>
                <a:latin typeface="Arial" panose="020B0604020202020204" pitchFamily="34" charset="0"/>
                <a:ea typeface="Arial" panose="020B0604020202020204" pitchFamily="34" charset="0"/>
              </a:rPr>
              <a:t>  </a:t>
            </a:r>
          </a:p>
          <a:p>
            <a:pPr marL="0" indent="0">
              <a:buNone/>
            </a:pPr>
            <a:r>
              <a:rPr lang="en-US" sz="1800" dirty="0">
                <a:effectLst/>
                <a:latin typeface="Arial" panose="020B0604020202020204" pitchFamily="34" charset="0"/>
                <a:ea typeface="Arial" panose="020B0604020202020204" pitchFamily="34" charset="0"/>
              </a:rPr>
              <a:t> (Department of Electrical Engineering)                                    </a:t>
            </a:r>
            <a:r>
              <a:rPr lang="en-IN" sz="1800" b="1" dirty="0">
                <a:solidFill>
                  <a:srgbClr val="702FA0"/>
                </a:solidFill>
                <a:latin typeface="Calibri" panose="020F0502020204030204" pitchFamily="34" charset="0"/>
                <a:ea typeface="Calibri" panose="020F0502020204030204" pitchFamily="34" charset="0"/>
                <a:cs typeface="Times New Roman" panose="02020603050405020304" pitchFamily="18" charset="0"/>
              </a:rPr>
              <a:t>VIVEK</a:t>
            </a:r>
            <a:r>
              <a:rPr lang="en-IN" sz="1800" b="1" dirty="0">
                <a:solidFill>
                  <a:srgbClr val="702FA0"/>
                </a:solidFill>
                <a:effectLst/>
                <a:latin typeface="Calibri" panose="020F0502020204030204" pitchFamily="34" charset="0"/>
                <a:ea typeface="Calibri" panose="020F0502020204030204" pitchFamily="34" charset="0"/>
                <a:cs typeface="Times New Roman" panose="02020603050405020304" pitchFamily="18" charset="0"/>
              </a:rPr>
              <a:t> KUMAR</a:t>
            </a:r>
            <a:r>
              <a:rPr lang="en-IN" sz="1800" b="1" spc="-30" dirty="0">
                <a:solidFill>
                  <a:srgbClr val="702FA0"/>
                </a:solidFill>
                <a:effectLst/>
                <a:latin typeface="Calibri" panose="020F0502020204030204" pitchFamily="34" charset="0"/>
                <a:ea typeface="Calibri" panose="020F0502020204030204" pitchFamily="34" charset="0"/>
                <a:cs typeface="Times New Roman" panose="02020603050405020304" pitchFamily="18" charset="0"/>
              </a:rPr>
              <a:t> </a:t>
            </a:r>
            <a:r>
              <a:rPr lang="en-IN" sz="1800" b="1" spc="-1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(2107350200055</a:t>
            </a:r>
            <a:r>
              <a:rPr lang="en-IN" sz="1800" spc="-1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a:t>
            </a:r>
            <a:endParaRPr lang="en-US" sz="1800" dirty="0">
              <a:effectLst/>
              <a:latin typeface="Arial" panose="020B0604020202020204" pitchFamily="34" charset="0"/>
              <a:ea typeface="Arial" panose="020B0604020202020204" pitchFamily="34" charset="0"/>
            </a:endParaRPr>
          </a:p>
          <a:p>
            <a:pPr marL="0" indent="0">
              <a:buNone/>
            </a:pPr>
            <a:endParaRPr lang="en-IN" sz="1800" dirty="0">
              <a:effectLst/>
              <a:latin typeface="Arial" panose="020B0604020202020204" pitchFamily="34" charset="0"/>
              <a:ea typeface="Arial" panose="020B0604020202020204" pitchFamily="34" charset="0"/>
            </a:endParaRPr>
          </a:p>
          <a:p>
            <a:pPr marL="0" indent="0">
              <a:spcBef>
                <a:spcPts val="85"/>
              </a:spcBef>
              <a:buNone/>
            </a:pPr>
            <a:r>
              <a:rPr lang="en-US" sz="1800" b="1" kern="100" dirty="0">
                <a:solidFill>
                  <a:srgbClr val="006EBF"/>
                </a:solidFill>
                <a:latin typeface="Arial" panose="020B0604020202020204" pitchFamily="34" charset="0"/>
                <a:ea typeface="Calibri" panose="020F0502020204030204" pitchFamily="34" charset="0"/>
                <a:cs typeface="Times New Roman" panose="02020603050405020304" pitchFamily="18" charset="0"/>
              </a:rPr>
              <a:t>  </a:t>
            </a:r>
            <a:r>
              <a:rPr lang="en-IN" sz="1800" b="1" kern="100" dirty="0">
                <a:solidFill>
                  <a:srgbClr val="006EBF"/>
                </a:solidFill>
                <a:effectLst/>
                <a:latin typeface="Calibri" panose="020F0502020204030204" pitchFamily="34" charset="0"/>
                <a:ea typeface="Calibri" panose="020F0502020204030204" pitchFamily="34" charset="0"/>
                <a:cs typeface="Times New Roman" panose="02020603050405020304" pitchFamily="18" charset="0"/>
              </a:rPr>
              <a:t>RAJKIYA ENGINEERING COLLEGE, </a:t>
            </a:r>
            <a:r>
              <a:rPr lang="en-IN" sz="1800" b="1" kern="100" spc="-10" dirty="0">
                <a:solidFill>
                  <a:srgbClr val="006EBF"/>
                </a:solidFill>
                <a:effectLst/>
                <a:latin typeface="Calibri" panose="020F0502020204030204" pitchFamily="34" charset="0"/>
                <a:ea typeface="Calibri" panose="020F0502020204030204" pitchFamily="34" charset="0"/>
                <a:cs typeface="Times New Roman" panose="02020603050405020304" pitchFamily="18" charset="0"/>
              </a:rPr>
              <a:t>BIJNOR</a:t>
            </a:r>
            <a:endParaRPr lang="en-IN" sz="1800" b="1" kern="100" spc="-10" dirty="0">
              <a:solidFill>
                <a:srgbClr val="006EBF"/>
              </a:solidFill>
              <a:latin typeface="Calibri" panose="020F0502020204030204" pitchFamily="34" charset="0"/>
              <a:ea typeface="Calibri" panose="020F0502020204030204" pitchFamily="34" charset="0"/>
              <a:cs typeface="Times New Roman" panose="02020603050405020304" pitchFamily="18" charset="0"/>
            </a:endParaRPr>
          </a:p>
          <a:p>
            <a:pPr marL="0" indent="0">
              <a:spcBef>
                <a:spcPts val="85"/>
              </a:spcBef>
              <a:buNone/>
            </a:pPr>
            <a:r>
              <a:rPr lang="en-IN" sz="1800" b="1" kern="100" spc="-10" dirty="0">
                <a:solidFill>
                  <a:srgbClr val="006EBF"/>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a:effectLst/>
                <a:latin typeface="Arial" panose="020B0604020202020204" pitchFamily="34" charset="0"/>
                <a:ea typeface="Arial" panose="020B0604020202020204" pitchFamily="34" charset="0"/>
              </a:rPr>
              <a:t>Dr. A.P.J. Abdul Kalam Technical University, Lucknow</a:t>
            </a:r>
          </a:p>
          <a:p>
            <a:pPr marL="0" indent="0">
              <a:buNone/>
            </a:pPr>
            <a:endParaRPr lang="en-US" dirty="0"/>
          </a:p>
          <a:p>
            <a:pPr marL="0" indent="0">
              <a:buNone/>
            </a:pPr>
            <a:endParaRPr lang="en-IN" dirty="0"/>
          </a:p>
        </p:txBody>
      </p:sp>
    </p:spTree>
    <p:extLst>
      <p:ext uri="{BB962C8B-B14F-4D97-AF65-F5344CB8AC3E}">
        <p14:creationId xmlns:p14="http://schemas.microsoft.com/office/powerpoint/2010/main" val="22349295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D2C88CC-7352-2C99-AC5F-83739724C612}"/>
              </a:ext>
            </a:extLst>
          </p:cNvPr>
          <p:cNvSpPr>
            <a:spLocks noGrp="1"/>
          </p:cNvSpPr>
          <p:nvPr>
            <p:ph type="title"/>
          </p:nvPr>
        </p:nvSpPr>
        <p:spPr/>
        <p:txBody>
          <a:bodyPr/>
          <a:lstStyle/>
          <a:p>
            <a:r>
              <a:rPr lang="en-IN" sz="4400" b="1" kern="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2.2 Relay Module 4 channel</a:t>
            </a:r>
            <a:endParaRPr lang="en-IN" dirty="0"/>
          </a:p>
        </p:txBody>
      </p:sp>
      <p:pic>
        <p:nvPicPr>
          <p:cNvPr id="5" name="Content Placeholder 4" descr="4 Channel relay">
            <a:extLst>
              <a:ext uri="{FF2B5EF4-FFF2-40B4-BE49-F238E27FC236}">
                <a16:creationId xmlns:a16="http://schemas.microsoft.com/office/drawing/2014/main" id="{ACC8490A-7746-E3B4-7333-0E1CC14708C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bwMode="auto">
          <a:xfrm>
            <a:off x="1399032" y="2787650"/>
            <a:ext cx="9125712" cy="2857500"/>
          </a:xfrm>
          <a:prstGeom prst="rect">
            <a:avLst/>
          </a:prstGeom>
          <a:noFill/>
          <a:ln>
            <a:noFill/>
          </a:ln>
        </p:spPr>
      </p:pic>
    </p:spTree>
    <p:extLst>
      <p:ext uri="{BB962C8B-B14F-4D97-AF65-F5344CB8AC3E}">
        <p14:creationId xmlns:p14="http://schemas.microsoft.com/office/powerpoint/2010/main" val="31267566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491FDF-3490-1A9C-4522-77ADD511C8B9}"/>
              </a:ext>
            </a:extLst>
          </p:cNvPr>
          <p:cNvSpPr>
            <a:spLocks noGrp="1"/>
          </p:cNvSpPr>
          <p:nvPr>
            <p:ph type="title"/>
          </p:nvPr>
        </p:nvSpPr>
        <p:spPr/>
        <p:txBody>
          <a:bodyPr/>
          <a:lstStyle/>
          <a:p>
            <a:r>
              <a:rPr lang="en-IN" sz="2400" b="1" kern="1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2.3 </a:t>
            </a:r>
            <a:r>
              <a:rPr lang="en-IN" sz="2400" b="1" kern="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LED Lights</a:t>
            </a:r>
            <a:br>
              <a:rPr lang="en-IN" sz="1800" b="1" kern="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br>
            <a:endParaRPr lang="en-IN" dirty="0"/>
          </a:p>
        </p:txBody>
      </p:sp>
      <p:pic>
        <p:nvPicPr>
          <p:cNvPr id="4" name="Content Placeholder 3">
            <a:extLst>
              <a:ext uri="{FF2B5EF4-FFF2-40B4-BE49-F238E27FC236}">
                <a16:creationId xmlns:a16="http://schemas.microsoft.com/office/drawing/2014/main" id="{B9A448FC-3F44-6734-6681-70B11BB18580}"/>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2778125" y="2557463"/>
            <a:ext cx="6635750" cy="3317875"/>
          </a:xfrm>
          <a:prstGeom prst="rect">
            <a:avLst/>
          </a:prstGeom>
          <a:noFill/>
          <a:ln>
            <a:noFill/>
          </a:ln>
        </p:spPr>
      </p:pic>
    </p:spTree>
    <p:extLst>
      <p:ext uri="{BB962C8B-B14F-4D97-AF65-F5344CB8AC3E}">
        <p14:creationId xmlns:p14="http://schemas.microsoft.com/office/powerpoint/2010/main" val="5634286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D7BCD6-32CF-6ED1-99FE-4AAE7A418749}"/>
              </a:ext>
            </a:extLst>
          </p:cNvPr>
          <p:cNvSpPr>
            <a:spLocks noGrp="1"/>
          </p:cNvSpPr>
          <p:nvPr>
            <p:ph type="title"/>
          </p:nvPr>
        </p:nvSpPr>
        <p:spPr/>
        <p:txBody>
          <a:bodyPr/>
          <a:lstStyle/>
          <a:p>
            <a:r>
              <a:rPr lang="en-IN" sz="2400" b="1" kern="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2.4 Bulb Holders</a:t>
            </a:r>
            <a:br>
              <a:rPr lang="en-IN" sz="1800" b="1" kern="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br>
            <a:endParaRPr lang="en-IN" dirty="0"/>
          </a:p>
        </p:txBody>
      </p:sp>
      <p:pic>
        <p:nvPicPr>
          <p:cNvPr id="4" name="Content Placeholder 3">
            <a:extLst>
              <a:ext uri="{FF2B5EF4-FFF2-40B4-BE49-F238E27FC236}">
                <a16:creationId xmlns:a16="http://schemas.microsoft.com/office/drawing/2014/main" id="{4C46A722-8C03-F155-87EA-91DA7C5F9885}"/>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2734056" y="2805547"/>
            <a:ext cx="6556248" cy="2946029"/>
          </a:xfrm>
          <a:prstGeom prst="rect">
            <a:avLst/>
          </a:prstGeom>
          <a:noFill/>
          <a:ln>
            <a:noFill/>
          </a:ln>
        </p:spPr>
      </p:pic>
    </p:spTree>
    <p:extLst>
      <p:ext uri="{BB962C8B-B14F-4D97-AF65-F5344CB8AC3E}">
        <p14:creationId xmlns:p14="http://schemas.microsoft.com/office/powerpoint/2010/main" val="34474706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57C241E-7D33-4E5C-7E43-92070C1141BB}"/>
              </a:ext>
            </a:extLst>
          </p:cNvPr>
          <p:cNvSpPr>
            <a:spLocks noGrp="1"/>
          </p:cNvSpPr>
          <p:nvPr>
            <p:ph type="title"/>
          </p:nvPr>
        </p:nvSpPr>
        <p:spPr/>
        <p:txBody>
          <a:bodyPr/>
          <a:lstStyle/>
          <a:p>
            <a:r>
              <a:rPr lang="en-IN" sz="2000" b="1" kern="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ESP Rainmaker</a:t>
            </a:r>
            <a:br>
              <a:rPr lang="en-IN" sz="1800" b="1" kern="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br>
            <a:endParaRPr lang="en-IN" dirty="0"/>
          </a:p>
        </p:txBody>
      </p:sp>
      <p:sp>
        <p:nvSpPr>
          <p:cNvPr id="4" name="Content Placeholder 3">
            <a:extLst>
              <a:ext uri="{FF2B5EF4-FFF2-40B4-BE49-F238E27FC236}">
                <a16:creationId xmlns:a16="http://schemas.microsoft.com/office/drawing/2014/main" id="{AF5EA54D-25E6-5951-A346-A2E670C50A26}"/>
              </a:ext>
            </a:extLst>
          </p:cNvPr>
          <p:cNvSpPr>
            <a:spLocks noGrp="1"/>
          </p:cNvSpPr>
          <p:nvPr>
            <p:ph idx="1"/>
          </p:nvPr>
        </p:nvSpPr>
        <p:spPr/>
        <p:txBody>
          <a:bodyPr/>
          <a:lstStyle/>
          <a:p>
            <a:pPr marL="0" indent="0">
              <a:lnSpc>
                <a:spcPct val="150000"/>
              </a:lnSpc>
              <a:buNone/>
            </a:pPr>
            <a:r>
              <a:rPr lang="en-IN" sz="1800" kern="100" dirty="0">
                <a:effectLst/>
                <a:latin typeface="Carlito"/>
                <a:ea typeface="Calibri" panose="020F0502020204030204" pitchFamily="34" charset="0"/>
                <a:cs typeface="Times New Roman" panose="02020603050405020304" pitchFamily="18" charset="0"/>
              </a:rPr>
              <a:t>"ESP </a:t>
            </a:r>
            <a:r>
              <a:rPr lang="en-IN" sz="1800" kern="100" dirty="0" err="1">
                <a:effectLst/>
                <a:latin typeface="Carlito"/>
                <a:ea typeface="Calibri" panose="020F0502020204030204" pitchFamily="34" charset="0"/>
                <a:cs typeface="Times New Roman" panose="02020603050405020304" pitchFamily="18" charset="0"/>
              </a:rPr>
              <a:t>RainMaker</a:t>
            </a:r>
            <a:r>
              <a:rPr lang="en-IN" sz="1800" kern="100" dirty="0">
                <a:effectLst/>
                <a:latin typeface="Carlito"/>
                <a:ea typeface="Calibri" panose="020F0502020204030204" pitchFamily="34" charset="0"/>
                <a:cs typeface="Times New Roman" panose="02020603050405020304" pitchFamily="18" charset="0"/>
              </a:rPr>
              <a:t>" is a framework developed by </a:t>
            </a:r>
            <a:r>
              <a:rPr lang="en-IN" sz="1800" kern="100" dirty="0" err="1">
                <a:effectLst/>
                <a:latin typeface="Carlito"/>
                <a:ea typeface="Calibri" panose="020F0502020204030204" pitchFamily="34" charset="0"/>
                <a:cs typeface="Times New Roman" panose="02020603050405020304" pitchFamily="18" charset="0"/>
              </a:rPr>
              <a:t>Espressif</a:t>
            </a:r>
            <a:r>
              <a:rPr lang="en-IN" sz="1800" kern="100" dirty="0">
                <a:effectLst/>
                <a:latin typeface="Carlito"/>
                <a:ea typeface="Calibri" panose="020F0502020204030204" pitchFamily="34" charset="0"/>
                <a:cs typeface="Times New Roman" panose="02020603050405020304" pitchFamily="18" charset="0"/>
              </a:rPr>
              <a:t> Systems, the manufacturer of the ESP8266 and ESP32 microcontrollers. ESP </a:t>
            </a:r>
            <a:r>
              <a:rPr lang="en-IN" sz="1800" kern="100" dirty="0" err="1">
                <a:effectLst/>
                <a:latin typeface="Carlito"/>
                <a:ea typeface="Calibri" panose="020F0502020204030204" pitchFamily="34" charset="0"/>
                <a:cs typeface="Times New Roman" panose="02020603050405020304" pitchFamily="18" charset="0"/>
              </a:rPr>
              <a:t>RainMaker</a:t>
            </a:r>
            <a:r>
              <a:rPr lang="en-IN" sz="1800" kern="100" dirty="0">
                <a:effectLst/>
                <a:latin typeface="Carlito"/>
                <a:ea typeface="Calibri" panose="020F0502020204030204" pitchFamily="34" charset="0"/>
                <a:cs typeface="Times New Roman" panose="02020603050405020304" pitchFamily="18" charset="0"/>
              </a:rPr>
              <a:t> is designed to simplify the development of Internet of Things (IoT) projects on ESP8266 and ESP32 platforms by providing a set of APIs and tools for device provisioning, control, and monitoring.</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3325826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140EFC7-80E5-2E21-7584-41D59F5F1AE8}"/>
              </a:ext>
            </a:extLst>
          </p:cNvPr>
          <p:cNvPicPr>
            <a:picLocks noChangeAspect="1"/>
          </p:cNvPicPr>
          <p:nvPr/>
        </p:nvPicPr>
        <p:blipFill rotWithShape="1">
          <a:blip r:embed="rId2"/>
          <a:srcRect b="8937"/>
          <a:stretch/>
        </p:blipFill>
        <p:spPr bwMode="auto">
          <a:xfrm>
            <a:off x="2980372" y="2565336"/>
            <a:ext cx="5591175" cy="3391535"/>
          </a:xfrm>
          <a:prstGeom prst="rect">
            <a:avLst/>
          </a:prstGeom>
          <a:ln>
            <a:noFill/>
          </a:ln>
          <a:extLst>
            <a:ext uri="{53640926-AAD7-44D8-BBD7-CCE9431645EC}">
              <a14:shadowObscured xmlns:a14="http://schemas.microsoft.com/office/drawing/2010/main"/>
            </a:ext>
          </a:extLst>
        </p:spPr>
      </p:pic>
      <p:sp>
        <p:nvSpPr>
          <p:cNvPr id="4" name="Title 3">
            <a:extLst>
              <a:ext uri="{FF2B5EF4-FFF2-40B4-BE49-F238E27FC236}">
                <a16:creationId xmlns:a16="http://schemas.microsoft.com/office/drawing/2014/main" id="{3DC8F401-D720-98A0-4CDB-08ED12AB0C77}"/>
              </a:ext>
            </a:extLst>
          </p:cNvPr>
          <p:cNvSpPr>
            <a:spLocks noGrp="1"/>
          </p:cNvSpPr>
          <p:nvPr>
            <p:ph type="title"/>
          </p:nvPr>
        </p:nvSpPr>
        <p:spPr/>
        <p:txBody>
          <a:bodyPr/>
          <a:lstStyle/>
          <a:p>
            <a:r>
              <a:rPr lang="en-IN" sz="1800" i="1"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Fig.no 7 ESP Rainmaker</a:t>
            </a:r>
            <a:endParaRPr lang="en-IN" dirty="0"/>
          </a:p>
        </p:txBody>
      </p:sp>
      <p:sp>
        <p:nvSpPr>
          <p:cNvPr id="5" name="Content Placeholder 4">
            <a:extLst>
              <a:ext uri="{FF2B5EF4-FFF2-40B4-BE49-F238E27FC236}">
                <a16:creationId xmlns:a16="http://schemas.microsoft.com/office/drawing/2014/main" id="{C33FF549-A43D-D139-CEC1-49A2C3066953}"/>
              </a:ext>
            </a:extLst>
          </p:cNvPr>
          <p:cNvSpPr>
            <a:spLocks noGrp="1"/>
          </p:cNvSpPr>
          <p:nvPr>
            <p:ph idx="1"/>
          </p:nvPr>
        </p:nvSpPr>
        <p:spPr>
          <a:xfrm>
            <a:off x="1295401" y="2556932"/>
            <a:ext cx="9601196" cy="3542116"/>
          </a:xfrm>
        </p:spPr>
        <p:txBody>
          <a:bodyPr/>
          <a:lstStyle/>
          <a:p>
            <a:pPr marL="0" indent="0">
              <a:buNone/>
            </a:pPr>
            <a:endParaRPr lang="en-US" dirty="0"/>
          </a:p>
          <a:p>
            <a:pPr marL="0" indent="0">
              <a:buNone/>
            </a:pPr>
            <a:endParaRPr lang="en-IN" dirty="0"/>
          </a:p>
        </p:txBody>
      </p:sp>
    </p:spTree>
    <p:extLst>
      <p:ext uri="{BB962C8B-B14F-4D97-AF65-F5344CB8AC3E}">
        <p14:creationId xmlns:p14="http://schemas.microsoft.com/office/powerpoint/2010/main" val="17999865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1F9C0A-C884-F2B2-3432-3B01CD02AA93}"/>
              </a:ext>
            </a:extLst>
          </p:cNvPr>
          <p:cNvSpPr>
            <a:spLocks noGrp="1"/>
          </p:cNvSpPr>
          <p:nvPr>
            <p:ph type="title"/>
          </p:nvPr>
        </p:nvSpPr>
        <p:spPr/>
        <p:txBody>
          <a:bodyPr/>
          <a:lstStyle/>
          <a:p>
            <a:r>
              <a:rPr lang="en-IN" sz="2800" kern="100" dirty="0">
                <a:effectLst/>
                <a:latin typeface="Calibri" panose="020F0502020204030204" pitchFamily="34" charset="0"/>
                <a:ea typeface="Calibri" panose="020F0502020204030204" pitchFamily="34" charset="0"/>
                <a:cs typeface="Times New Roman" panose="02020603050405020304" pitchFamily="18" charset="0"/>
              </a:rPr>
              <a:t>ESP Rainmaker User Interface for app.</a:t>
            </a:r>
            <a:br>
              <a:rPr lang="en-IN" sz="1800" kern="100" dirty="0">
                <a:effectLst/>
                <a:latin typeface="Calibri" panose="020F0502020204030204" pitchFamily="34" charset="0"/>
                <a:ea typeface="Calibri" panose="020F0502020204030204" pitchFamily="34" charset="0"/>
                <a:cs typeface="Times New Roman" panose="02020603050405020304" pitchFamily="18" charset="0"/>
              </a:rPr>
            </a:br>
            <a:endParaRPr lang="en-IN" dirty="0"/>
          </a:p>
        </p:txBody>
      </p:sp>
      <p:pic>
        <p:nvPicPr>
          <p:cNvPr id="6" name="Content Placeholder 5">
            <a:extLst>
              <a:ext uri="{FF2B5EF4-FFF2-40B4-BE49-F238E27FC236}">
                <a16:creationId xmlns:a16="http://schemas.microsoft.com/office/drawing/2014/main" id="{F506CBA1-B738-BC31-1E20-8E0508C0E0BE}"/>
              </a:ext>
            </a:extLst>
          </p:cNvPr>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t="3324"/>
          <a:stretch/>
        </p:blipFill>
        <p:spPr bwMode="auto">
          <a:xfrm>
            <a:off x="3017520" y="2557463"/>
            <a:ext cx="6089904" cy="3066097"/>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9483471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F5A2C3-523A-56A6-029A-CB6B2BCE942D}"/>
              </a:ext>
            </a:extLst>
          </p:cNvPr>
          <p:cNvSpPr>
            <a:spLocks noGrp="1"/>
          </p:cNvSpPr>
          <p:nvPr>
            <p:ph type="title"/>
          </p:nvPr>
        </p:nvSpPr>
        <p:spPr/>
        <p:txBody>
          <a:bodyPr/>
          <a:lstStyle/>
          <a:p>
            <a:r>
              <a:rPr lang="en-IN" sz="1800" kern="100" dirty="0">
                <a:effectLst/>
                <a:latin typeface="Calibri" panose="020F0502020204030204" pitchFamily="34" charset="0"/>
                <a:ea typeface="Calibri" panose="020F0502020204030204" pitchFamily="34" charset="0"/>
                <a:cs typeface="Times New Roman" panose="02020603050405020304" pitchFamily="18" charset="0"/>
              </a:rPr>
              <a:t>ESP Rainmaker Dashboard for web.</a:t>
            </a:r>
            <a:br>
              <a:rPr lang="en-IN" sz="1800" kern="100" dirty="0">
                <a:effectLst/>
                <a:latin typeface="Calibri" panose="020F0502020204030204" pitchFamily="34" charset="0"/>
                <a:ea typeface="Calibri" panose="020F0502020204030204" pitchFamily="34" charset="0"/>
                <a:cs typeface="Times New Roman" panose="02020603050405020304" pitchFamily="18" charset="0"/>
              </a:rPr>
            </a:br>
            <a:endParaRPr lang="en-IN" dirty="0"/>
          </a:p>
        </p:txBody>
      </p:sp>
      <p:pic>
        <p:nvPicPr>
          <p:cNvPr id="4" name="Content Placeholder 3">
            <a:extLst>
              <a:ext uri="{FF2B5EF4-FFF2-40B4-BE49-F238E27FC236}">
                <a16:creationId xmlns:a16="http://schemas.microsoft.com/office/drawing/2014/main" id="{A50B537B-5BAD-5BE5-5289-1FFFE9DB271A}"/>
              </a:ext>
            </a:extLst>
          </p:cNvPr>
          <p:cNvPicPr>
            <a:picLocks noGrp="1" noChangeAspect="1"/>
          </p:cNvPicPr>
          <p:nvPr>
            <p:ph idx="1"/>
          </p:nvPr>
        </p:nvPicPr>
        <p:blipFill rotWithShape="1">
          <a:blip r:embed="rId2"/>
          <a:srcRect b="9001"/>
          <a:stretch/>
        </p:blipFill>
        <p:spPr bwMode="auto">
          <a:xfrm>
            <a:off x="2855061" y="2557463"/>
            <a:ext cx="6481878" cy="331787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9648448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46E3C52-6653-5525-37A5-34484CF45DD5}"/>
              </a:ext>
            </a:extLst>
          </p:cNvPr>
          <p:cNvSpPr>
            <a:spLocks noGrp="1"/>
          </p:cNvSpPr>
          <p:nvPr>
            <p:ph type="title"/>
          </p:nvPr>
        </p:nvSpPr>
        <p:spPr/>
        <p:txBody>
          <a:bodyPr/>
          <a:lstStyle/>
          <a:p>
            <a:r>
              <a:rPr lang="en-IN" sz="2400" b="1" kern="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Circuit for ESP32 Control 4 Relays</a:t>
            </a:r>
            <a:br>
              <a:rPr lang="en-IN" sz="1800" b="1" kern="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br>
            <a:endParaRPr lang="en-IN" dirty="0"/>
          </a:p>
        </p:txBody>
      </p:sp>
      <p:sp>
        <p:nvSpPr>
          <p:cNvPr id="4" name="Content Placeholder 3">
            <a:extLst>
              <a:ext uri="{FF2B5EF4-FFF2-40B4-BE49-F238E27FC236}">
                <a16:creationId xmlns:a16="http://schemas.microsoft.com/office/drawing/2014/main" id="{768CFF6D-1C8F-E48E-2A7D-30733A326FB2}"/>
              </a:ext>
            </a:extLst>
          </p:cNvPr>
          <p:cNvSpPr>
            <a:spLocks noGrp="1"/>
          </p:cNvSpPr>
          <p:nvPr>
            <p:ph idx="1"/>
          </p:nvPr>
        </p:nvSpPr>
        <p:spPr/>
        <p:txBody>
          <a:bodyPr>
            <a:normAutofit fontScale="77500" lnSpcReduction="20000"/>
          </a:bodyPr>
          <a:lstStyle/>
          <a:p>
            <a:pPr marL="342900" lvl="0" indent="-342900" algn="just">
              <a:lnSpc>
                <a:spcPct val="150000"/>
              </a:lnSpc>
              <a:spcAft>
                <a:spcPts val="500"/>
              </a:spcAft>
              <a:buFont typeface="Symbol" panose="05050102010706020507" pitchFamily="18" charset="2"/>
              <a:buChar char=""/>
            </a:pPr>
            <a:r>
              <a:rPr lang="en-IN" sz="1800" dirty="0">
                <a:solidFill>
                  <a:srgbClr val="000000"/>
                </a:solidFill>
                <a:effectLst/>
                <a:latin typeface="Carlito"/>
                <a:ea typeface="Times New Roman" panose="02020603050405020304" pitchFamily="18" charset="0"/>
                <a:cs typeface="Segoe UI" panose="020B0502040204020203" pitchFamily="34" charset="0"/>
              </a:rPr>
              <a:t>For this circuit, I have used </a:t>
            </a:r>
            <a:r>
              <a:rPr lang="en-IN" sz="1800" b="1" dirty="0">
                <a:solidFill>
                  <a:srgbClr val="000000"/>
                </a:solidFill>
                <a:effectLst/>
                <a:latin typeface="Carlito"/>
                <a:ea typeface="Times New Roman" panose="02020603050405020304" pitchFamily="18" charset="0"/>
                <a:cs typeface="Segoe UI" panose="020B0502040204020203" pitchFamily="34" charset="0"/>
              </a:rPr>
              <a:t>D23, D22, D21 &amp; D19</a:t>
            </a:r>
            <a:r>
              <a:rPr lang="en-IN" sz="1800" dirty="0">
                <a:solidFill>
                  <a:srgbClr val="000000"/>
                </a:solidFill>
                <a:effectLst/>
                <a:latin typeface="Carlito"/>
                <a:ea typeface="Times New Roman" panose="02020603050405020304" pitchFamily="18" charset="0"/>
                <a:cs typeface="Segoe UI" panose="020B0502040204020203" pitchFamily="34" charset="0"/>
              </a:rPr>
              <a:t> GPIO to control the 4-channel relay module.</a:t>
            </a:r>
            <a:endParaRPr lang="en-IN" sz="1800" dirty="0">
              <a:effectLst/>
              <a:latin typeface="Times New Roman" panose="02020603050405020304" pitchFamily="18" charset="0"/>
              <a:ea typeface="Times New Roman" panose="02020603050405020304" pitchFamily="18" charset="0"/>
            </a:endParaRPr>
          </a:p>
          <a:p>
            <a:pPr marL="342900" lvl="0" indent="-342900" algn="just">
              <a:lnSpc>
                <a:spcPct val="150000"/>
              </a:lnSpc>
              <a:spcAft>
                <a:spcPts val="500"/>
              </a:spcAft>
              <a:buFont typeface="Symbol" panose="05050102010706020507" pitchFamily="18" charset="2"/>
              <a:buChar char=""/>
            </a:pPr>
            <a:r>
              <a:rPr lang="en-IN" sz="1800" dirty="0">
                <a:solidFill>
                  <a:srgbClr val="000000"/>
                </a:solidFill>
                <a:effectLst/>
                <a:latin typeface="Carlito"/>
                <a:ea typeface="Times New Roman" panose="02020603050405020304" pitchFamily="18" charset="0"/>
                <a:cs typeface="Segoe UI" panose="020B0502040204020203" pitchFamily="34" charset="0"/>
              </a:rPr>
              <a:t>And the GPIO </a:t>
            </a:r>
            <a:r>
              <a:rPr lang="en-IN" sz="1800" b="1" dirty="0">
                <a:solidFill>
                  <a:srgbClr val="000000"/>
                </a:solidFill>
                <a:effectLst/>
                <a:latin typeface="Carlito"/>
                <a:ea typeface="Times New Roman" panose="02020603050405020304" pitchFamily="18" charset="0"/>
                <a:cs typeface="Segoe UI" panose="020B0502040204020203" pitchFamily="34" charset="0"/>
              </a:rPr>
              <a:t>D13, D12, D14 &amp; D27</a:t>
            </a:r>
            <a:r>
              <a:rPr lang="en-IN" sz="1800" dirty="0">
                <a:solidFill>
                  <a:srgbClr val="000000"/>
                </a:solidFill>
                <a:effectLst/>
                <a:latin typeface="Carlito"/>
                <a:ea typeface="Times New Roman" panose="02020603050405020304" pitchFamily="18" charset="0"/>
                <a:cs typeface="Segoe UI" panose="020B0502040204020203" pitchFamily="34" charset="0"/>
              </a:rPr>
              <a:t> are connected with switches to control the relay module manually.</a:t>
            </a:r>
            <a:endParaRPr lang="en-IN" sz="1800" dirty="0">
              <a:effectLst/>
              <a:latin typeface="Times New Roman" panose="02020603050405020304" pitchFamily="18" charset="0"/>
              <a:ea typeface="Times New Roman" panose="02020603050405020304" pitchFamily="18" charset="0"/>
            </a:endParaRPr>
          </a:p>
          <a:p>
            <a:pPr marL="342900" lvl="0" indent="-342900" algn="just">
              <a:lnSpc>
                <a:spcPct val="150000"/>
              </a:lnSpc>
              <a:spcAft>
                <a:spcPts val="500"/>
              </a:spcAft>
              <a:buFont typeface="Symbol" panose="05050102010706020507" pitchFamily="18" charset="2"/>
              <a:buChar char=""/>
            </a:pPr>
            <a:r>
              <a:rPr lang="en-IN" sz="1800" dirty="0">
                <a:solidFill>
                  <a:srgbClr val="000000"/>
                </a:solidFill>
                <a:effectLst/>
                <a:latin typeface="Carlito"/>
                <a:ea typeface="Times New Roman" panose="02020603050405020304" pitchFamily="18" charset="0"/>
                <a:cs typeface="Segoe UI" panose="020B0502040204020203" pitchFamily="34" charset="0"/>
              </a:rPr>
              <a:t>The board LED connected with the </a:t>
            </a:r>
            <a:r>
              <a:rPr lang="en-IN" sz="1800" b="1" dirty="0">
                <a:solidFill>
                  <a:srgbClr val="000000"/>
                </a:solidFill>
                <a:effectLst/>
                <a:latin typeface="Carlito"/>
                <a:ea typeface="Times New Roman" panose="02020603050405020304" pitchFamily="18" charset="0"/>
                <a:cs typeface="Segoe UI" panose="020B0502040204020203" pitchFamily="34" charset="0"/>
              </a:rPr>
              <a:t>D2</a:t>
            </a:r>
            <a:r>
              <a:rPr lang="en-IN" sz="1800" dirty="0">
                <a:solidFill>
                  <a:srgbClr val="000000"/>
                </a:solidFill>
                <a:effectLst/>
                <a:latin typeface="Carlito"/>
                <a:ea typeface="Times New Roman" panose="02020603050405020304" pitchFamily="18" charset="0"/>
                <a:cs typeface="Segoe UI" panose="020B0502040204020203" pitchFamily="34" charset="0"/>
              </a:rPr>
              <a:t> pin will act as the </a:t>
            </a:r>
            <a:r>
              <a:rPr lang="en-IN" sz="1800" dirty="0" err="1">
                <a:solidFill>
                  <a:srgbClr val="000000"/>
                </a:solidFill>
                <a:effectLst/>
                <a:latin typeface="Carlito"/>
                <a:ea typeface="Times New Roman" panose="02020603050405020304" pitchFamily="18" charset="0"/>
                <a:cs typeface="Segoe UI" panose="020B0502040204020203" pitchFamily="34" charset="0"/>
              </a:rPr>
              <a:t>WiFi</a:t>
            </a:r>
            <a:r>
              <a:rPr lang="en-IN" sz="1800" dirty="0">
                <a:solidFill>
                  <a:srgbClr val="000000"/>
                </a:solidFill>
                <a:effectLst/>
                <a:latin typeface="Carlito"/>
                <a:ea typeface="Times New Roman" panose="02020603050405020304" pitchFamily="18" charset="0"/>
                <a:cs typeface="Segoe UI" panose="020B0502040204020203" pitchFamily="34" charset="0"/>
              </a:rPr>
              <a:t> indicator.</a:t>
            </a:r>
            <a:endParaRPr lang="en-IN" sz="1800" dirty="0">
              <a:effectLst/>
              <a:latin typeface="Times New Roman" panose="02020603050405020304" pitchFamily="18" charset="0"/>
              <a:ea typeface="Times New Roman" panose="02020603050405020304" pitchFamily="18" charset="0"/>
            </a:endParaRPr>
          </a:p>
          <a:p>
            <a:pPr marL="342900" lvl="0" indent="-342900" algn="just">
              <a:lnSpc>
                <a:spcPct val="150000"/>
              </a:lnSpc>
              <a:spcAft>
                <a:spcPts val="500"/>
              </a:spcAft>
              <a:buFont typeface="Symbol" panose="05050102010706020507" pitchFamily="18" charset="2"/>
              <a:buChar char=""/>
            </a:pPr>
            <a:r>
              <a:rPr lang="en-IN" sz="1800" dirty="0">
                <a:solidFill>
                  <a:srgbClr val="000000"/>
                </a:solidFill>
                <a:effectLst/>
                <a:latin typeface="Carlito"/>
                <a:ea typeface="Times New Roman" panose="02020603050405020304" pitchFamily="18" charset="0"/>
                <a:cs typeface="Segoe UI" panose="020B0502040204020203" pitchFamily="34" charset="0"/>
              </a:rPr>
              <a:t>If you want to use pushbuttons for manual control, then just connect pushbuttons instead of switches across the GPIO pins and GND.</a:t>
            </a:r>
            <a:endParaRPr lang="en-IN" sz="1800" dirty="0">
              <a:effectLst/>
              <a:latin typeface="Times New Roman" panose="02020603050405020304" pitchFamily="18" charset="0"/>
              <a:ea typeface="Times New Roman" panose="02020603050405020304" pitchFamily="18" charset="0"/>
            </a:endParaRPr>
          </a:p>
          <a:p>
            <a:pPr marL="342900" lvl="0" indent="-342900" algn="just">
              <a:lnSpc>
                <a:spcPct val="150000"/>
              </a:lnSpc>
              <a:spcAft>
                <a:spcPts val="500"/>
              </a:spcAft>
              <a:buFont typeface="Symbol" panose="05050102010706020507" pitchFamily="18" charset="2"/>
              <a:buChar char=""/>
            </a:pPr>
            <a:r>
              <a:rPr lang="en-IN" sz="1800" dirty="0">
                <a:solidFill>
                  <a:srgbClr val="000000"/>
                </a:solidFill>
                <a:effectLst/>
                <a:latin typeface="Carlito"/>
                <a:ea typeface="Times New Roman" panose="02020603050405020304" pitchFamily="18" charset="0"/>
                <a:cs typeface="Segoe UI" panose="020B0502040204020203" pitchFamily="34" charset="0"/>
              </a:rPr>
              <a:t>I have used the </a:t>
            </a:r>
            <a:r>
              <a:rPr lang="en-IN" sz="1800" b="1" dirty="0">
                <a:solidFill>
                  <a:srgbClr val="000000"/>
                </a:solidFill>
                <a:effectLst/>
                <a:latin typeface="Carlito"/>
                <a:ea typeface="Times New Roman" panose="02020603050405020304" pitchFamily="18" charset="0"/>
                <a:cs typeface="Segoe UI" panose="020B0502040204020203" pitchFamily="34" charset="0"/>
              </a:rPr>
              <a:t>INPUT_PULLUP</a:t>
            </a:r>
            <a:r>
              <a:rPr lang="en-IN" sz="1800" dirty="0">
                <a:solidFill>
                  <a:srgbClr val="000000"/>
                </a:solidFill>
                <a:effectLst/>
                <a:latin typeface="Carlito"/>
                <a:ea typeface="Times New Roman" panose="02020603050405020304" pitchFamily="18" charset="0"/>
                <a:cs typeface="Segoe UI" panose="020B0502040204020203" pitchFamily="34" charset="0"/>
              </a:rPr>
              <a:t> function in Arduino IDE instead of using the pull-up resistors with each push button.</a:t>
            </a:r>
            <a:endParaRPr lang="en-IN" sz="1800" dirty="0">
              <a:effectLst/>
              <a:latin typeface="Times New Roman" panose="02020603050405020304" pitchFamily="18" charset="0"/>
              <a:ea typeface="Times New Roman" panose="02020603050405020304" pitchFamily="18" charset="0"/>
            </a:endParaRPr>
          </a:p>
          <a:p>
            <a:pPr marL="342900" lvl="0" indent="-342900" algn="just">
              <a:lnSpc>
                <a:spcPct val="150000"/>
              </a:lnSpc>
              <a:spcAft>
                <a:spcPts val="500"/>
              </a:spcAft>
              <a:buFont typeface="Symbol" panose="05050102010706020507" pitchFamily="18" charset="2"/>
              <a:buChar char=""/>
            </a:pPr>
            <a:r>
              <a:rPr lang="en-IN" sz="1800" dirty="0">
                <a:solidFill>
                  <a:srgbClr val="000000"/>
                </a:solidFill>
                <a:effectLst/>
                <a:latin typeface="Carlito"/>
                <a:ea typeface="Times New Roman" panose="02020603050405020304" pitchFamily="18" charset="0"/>
                <a:cs typeface="Segoe UI" panose="020B0502040204020203" pitchFamily="34" charset="0"/>
              </a:rPr>
              <a:t>As per the source code, when the control pins of the relay module receive a </a:t>
            </a:r>
            <a:r>
              <a:rPr lang="en-IN" sz="1800" b="1" dirty="0">
                <a:solidFill>
                  <a:srgbClr val="000000"/>
                </a:solidFill>
                <a:effectLst/>
                <a:latin typeface="Carlito"/>
                <a:ea typeface="Times New Roman" panose="02020603050405020304" pitchFamily="18" charset="0"/>
                <a:cs typeface="Segoe UI" panose="020B0502040204020203" pitchFamily="34" charset="0"/>
              </a:rPr>
              <a:t>LOW </a:t>
            </a:r>
            <a:r>
              <a:rPr lang="en-IN" sz="1800" dirty="0">
                <a:solidFill>
                  <a:srgbClr val="000000"/>
                </a:solidFill>
                <a:effectLst/>
                <a:latin typeface="Carlito"/>
                <a:ea typeface="Times New Roman" panose="02020603050405020304" pitchFamily="18" charset="0"/>
                <a:cs typeface="Segoe UI" panose="020B0502040204020203" pitchFamily="34" charset="0"/>
              </a:rPr>
              <a:t>signal the relay will </a:t>
            </a:r>
            <a:r>
              <a:rPr lang="en-IN" sz="1800" b="1" dirty="0">
                <a:solidFill>
                  <a:srgbClr val="000000"/>
                </a:solidFill>
                <a:effectLst/>
                <a:latin typeface="Carlito"/>
                <a:ea typeface="Times New Roman" panose="02020603050405020304" pitchFamily="18" charset="0"/>
                <a:cs typeface="Segoe UI" panose="020B0502040204020203" pitchFamily="34" charset="0"/>
              </a:rPr>
              <a:t>turn on</a:t>
            </a:r>
            <a:r>
              <a:rPr lang="en-IN" sz="1800" dirty="0">
                <a:solidFill>
                  <a:srgbClr val="000000"/>
                </a:solidFill>
                <a:effectLst/>
                <a:latin typeface="Carlito"/>
                <a:ea typeface="Times New Roman" panose="02020603050405020304" pitchFamily="18" charset="0"/>
                <a:cs typeface="Segoe UI" panose="020B0502040204020203" pitchFamily="34" charset="0"/>
              </a:rPr>
              <a:t> and the relay will </a:t>
            </a:r>
            <a:r>
              <a:rPr lang="en-IN" sz="1800" b="1" dirty="0">
                <a:solidFill>
                  <a:srgbClr val="000000"/>
                </a:solidFill>
                <a:effectLst/>
                <a:latin typeface="Carlito"/>
                <a:ea typeface="Times New Roman" panose="02020603050405020304" pitchFamily="18" charset="0"/>
                <a:cs typeface="Segoe UI" panose="020B0502040204020203" pitchFamily="34" charset="0"/>
              </a:rPr>
              <a:t>turn off </a:t>
            </a:r>
            <a:r>
              <a:rPr lang="en-IN" sz="1800" dirty="0">
                <a:solidFill>
                  <a:srgbClr val="000000"/>
                </a:solidFill>
                <a:effectLst/>
                <a:latin typeface="Carlito"/>
                <a:ea typeface="Times New Roman" panose="02020603050405020304" pitchFamily="18" charset="0"/>
                <a:cs typeface="Segoe UI" panose="020B0502040204020203" pitchFamily="34" charset="0"/>
              </a:rPr>
              <a:t>for the </a:t>
            </a:r>
            <a:r>
              <a:rPr lang="en-IN" sz="1800" b="1" dirty="0">
                <a:solidFill>
                  <a:srgbClr val="000000"/>
                </a:solidFill>
                <a:effectLst/>
                <a:latin typeface="Carlito"/>
                <a:ea typeface="Times New Roman" panose="02020603050405020304" pitchFamily="18" charset="0"/>
                <a:cs typeface="Segoe UI" panose="020B0502040204020203" pitchFamily="34" charset="0"/>
              </a:rPr>
              <a:t>HIGH</a:t>
            </a:r>
            <a:r>
              <a:rPr lang="en-IN" sz="1800" dirty="0">
                <a:solidFill>
                  <a:srgbClr val="000000"/>
                </a:solidFill>
                <a:effectLst/>
                <a:latin typeface="Carlito"/>
                <a:ea typeface="Times New Roman" panose="02020603050405020304" pitchFamily="18" charset="0"/>
                <a:cs typeface="Segoe UI" panose="020B0502040204020203" pitchFamily="34" charset="0"/>
              </a:rPr>
              <a:t> signal in the control pin.</a:t>
            </a:r>
            <a:endParaRPr lang="en-IN" sz="1800" dirty="0">
              <a:effectLst/>
              <a:latin typeface="Times New Roman" panose="02020603050405020304" pitchFamily="18" charset="0"/>
              <a:ea typeface="Times New Roman" panose="02020603050405020304" pitchFamily="18" charset="0"/>
            </a:endParaRPr>
          </a:p>
          <a:p>
            <a:pPr marL="342900" lvl="0" indent="-342900" algn="just">
              <a:lnSpc>
                <a:spcPct val="150000"/>
              </a:lnSpc>
              <a:spcAft>
                <a:spcPts val="500"/>
              </a:spcAft>
              <a:buFont typeface="Symbol" panose="05050102010706020507" pitchFamily="18" charset="2"/>
              <a:buChar char=""/>
            </a:pPr>
            <a:r>
              <a:rPr lang="en-IN" sz="1800" dirty="0">
                <a:solidFill>
                  <a:srgbClr val="000000"/>
                </a:solidFill>
                <a:effectLst/>
                <a:latin typeface="Carlito"/>
                <a:ea typeface="Times New Roman" panose="02020603050405020304" pitchFamily="18" charset="0"/>
                <a:cs typeface="Segoe UI" panose="020B0502040204020203" pitchFamily="34" charset="0"/>
              </a:rPr>
              <a:t>I have used a 5V 5Amp mobile charger to supply the circuit.</a:t>
            </a:r>
            <a:endParaRPr lang="en-IN" sz="1800" dirty="0">
              <a:effectLst/>
              <a:latin typeface="Times New Roman" panose="02020603050405020304" pitchFamily="18" charset="0"/>
              <a:ea typeface="Times New Roman" panose="02020603050405020304" pitchFamily="18" charset="0"/>
            </a:endParaRPr>
          </a:p>
          <a:p>
            <a:endParaRPr lang="en-IN" dirty="0"/>
          </a:p>
        </p:txBody>
      </p:sp>
    </p:spTree>
    <p:extLst>
      <p:ext uri="{BB962C8B-B14F-4D97-AF65-F5344CB8AC3E}">
        <p14:creationId xmlns:p14="http://schemas.microsoft.com/office/powerpoint/2010/main" val="21141474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EC05EBA-BA66-62F3-D6BB-A336B2C2914B}"/>
              </a:ext>
            </a:extLst>
          </p:cNvPr>
          <p:cNvSpPr>
            <a:spLocks noGrp="1"/>
          </p:cNvSpPr>
          <p:nvPr>
            <p:ph type="title"/>
          </p:nvPr>
        </p:nvSpPr>
        <p:spPr/>
        <p:txBody>
          <a:bodyPr>
            <a:normAutofit/>
          </a:bodyPr>
          <a:lstStyle/>
          <a:p>
            <a:r>
              <a:rPr lang="en-IN" sz="2400" dirty="0">
                <a:effectLst/>
                <a:latin typeface="Calibri" panose="020F0502020204030204" pitchFamily="34" charset="0"/>
                <a:ea typeface="Calibri" panose="020F0502020204030204" pitchFamily="34" charset="0"/>
                <a:cs typeface="Times New Roman" panose="02020603050405020304" pitchFamily="18" charset="0"/>
              </a:rPr>
              <a:t>Fig.no 10 Circuit diagram of ESP32 With Relay module</a:t>
            </a:r>
            <a:endParaRPr lang="en-IN" sz="2400" dirty="0"/>
          </a:p>
        </p:txBody>
      </p:sp>
      <p:pic>
        <p:nvPicPr>
          <p:cNvPr id="5" name="Content Placeholder 4" descr="Circuit ESP32 control relay">
            <a:extLst>
              <a:ext uri="{FF2B5EF4-FFF2-40B4-BE49-F238E27FC236}">
                <a16:creationId xmlns:a16="http://schemas.microsoft.com/office/drawing/2014/main" id="{F975244C-0AD7-025D-8A14-02B189ED3262}"/>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303" t="8981" r="1747"/>
          <a:stretch/>
        </p:blipFill>
        <p:spPr bwMode="auto">
          <a:xfrm>
            <a:off x="2922197" y="2557463"/>
            <a:ext cx="6347605" cy="3317875"/>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3191980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48703D-429C-A354-6670-4B27A316D41C}"/>
              </a:ext>
            </a:extLst>
          </p:cNvPr>
          <p:cNvSpPr>
            <a:spLocks noGrp="1"/>
          </p:cNvSpPr>
          <p:nvPr>
            <p:ph type="title"/>
          </p:nvPr>
        </p:nvSpPr>
        <p:spPr/>
        <p:txBody>
          <a:bodyPr/>
          <a:lstStyle/>
          <a:p>
            <a:r>
              <a:rPr lang="en-IN" sz="1800" b="1" kern="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Program ESP32 With Arduino IDE</a:t>
            </a:r>
            <a:br>
              <a:rPr lang="en-IN" sz="1800" b="1" kern="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br>
            <a:endParaRPr lang="en-IN" dirty="0"/>
          </a:p>
        </p:txBody>
      </p:sp>
      <p:sp>
        <p:nvSpPr>
          <p:cNvPr id="6" name="Content Placeholder 5">
            <a:extLst>
              <a:ext uri="{FF2B5EF4-FFF2-40B4-BE49-F238E27FC236}">
                <a16:creationId xmlns:a16="http://schemas.microsoft.com/office/drawing/2014/main" id="{23790DDF-6131-96C2-32F4-D149931C31F1}"/>
              </a:ext>
            </a:extLst>
          </p:cNvPr>
          <p:cNvSpPr>
            <a:spLocks noGrp="1"/>
          </p:cNvSpPr>
          <p:nvPr>
            <p:ph idx="1"/>
          </p:nvPr>
        </p:nvSpPr>
        <p:spPr/>
        <p:txBody>
          <a:bodyPr>
            <a:normAutofit fontScale="85000" lnSpcReduction="10000"/>
          </a:bodyPr>
          <a:lstStyle/>
          <a:p>
            <a:pPr>
              <a:lnSpc>
                <a:spcPct val="150000"/>
              </a:lnSpc>
              <a:spcAft>
                <a:spcPts val="800"/>
              </a:spcAft>
            </a:pPr>
            <a:r>
              <a:rPr lang="en-IN" sz="1800" kern="0" dirty="0">
                <a:solidFill>
                  <a:srgbClr val="57A64A"/>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50000"/>
              </a:lnSpc>
              <a:spcAft>
                <a:spcPts val="800"/>
              </a:spcAft>
            </a:pPr>
            <a:r>
              <a:rPr lang="en-IN" sz="1800" kern="0" dirty="0">
                <a:solidFill>
                  <a:srgbClr val="57A64A"/>
                </a:solidFill>
                <a:effectLst/>
                <a:latin typeface="Consolas" panose="020B0609020204030204" pitchFamily="49" charset="0"/>
                <a:ea typeface="Times New Roman" panose="02020603050405020304" pitchFamily="18" charset="0"/>
                <a:cs typeface="Times New Roman" panose="02020603050405020304" pitchFamily="18" charset="0"/>
              </a:rPr>
              <a:t> *  </a:t>
            </a:r>
            <a:r>
              <a:rPr lang="en-IN" sz="1800" kern="0" dirty="0">
                <a:solidFill>
                  <a:srgbClr val="569CD6"/>
                </a:solidFill>
                <a:effectLst/>
                <a:latin typeface="Consolas" panose="020B0609020204030204" pitchFamily="49" charset="0"/>
                <a:ea typeface="Times New Roman" panose="02020603050405020304" pitchFamily="18" charset="0"/>
                <a:cs typeface="Times New Roman" panose="02020603050405020304" pitchFamily="18" charset="0"/>
              </a:rPr>
              <a:t>TITLE:</a:t>
            </a:r>
            <a:r>
              <a:rPr lang="en-IN" sz="1800" kern="0" dirty="0">
                <a:solidFill>
                  <a:srgbClr val="57A64A"/>
                </a:solidFill>
                <a:effectLst/>
                <a:latin typeface="Consolas" panose="020B0609020204030204" pitchFamily="49" charset="0"/>
                <a:ea typeface="Times New Roman" panose="02020603050405020304" pitchFamily="18" charset="0"/>
                <a:cs typeface="Times New Roman" panose="02020603050405020304" pitchFamily="18" charset="0"/>
              </a:rPr>
              <a:t> ESP </a:t>
            </a:r>
            <a:r>
              <a:rPr lang="en-IN" sz="1800" kern="0" dirty="0" err="1">
                <a:solidFill>
                  <a:srgbClr val="57A64A"/>
                </a:solidFill>
                <a:effectLst/>
                <a:latin typeface="Consolas" panose="020B0609020204030204" pitchFamily="49" charset="0"/>
                <a:ea typeface="Times New Roman" panose="02020603050405020304" pitchFamily="18" charset="0"/>
                <a:cs typeface="Times New Roman" panose="02020603050405020304" pitchFamily="18" charset="0"/>
              </a:rPr>
              <a:t>RainMaker</a:t>
            </a:r>
            <a:r>
              <a:rPr lang="en-IN" sz="1800" kern="0" dirty="0">
                <a:solidFill>
                  <a:srgbClr val="57A64A"/>
                </a:solidFill>
                <a:effectLst/>
                <a:latin typeface="Consolas" panose="020B0609020204030204" pitchFamily="49" charset="0"/>
                <a:ea typeface="Times New Roman" panose="02020603050405020304" pitchFamily="18" charset="0"/>
                <a:cs typeface="Times New Roman" panose="02020603050405020304" pitchFamily="18" charset="0"/>
              </a:rPr>
              <a:t> + Manual Switch control 4 Relays using ESP32 (Real time feedback + no </a:t>
            </a:r>
            <a:r>
              <a:rPr lang="en-IN" sz="1800" kern="0" dirty="0" err="1">
                <a:solidFill>
                  <a:srgbClr val="57A64A"/>
                </a:solidFill>
                <a:effectLst/>
                <a:latin typeface="Consolas" panose="020B0609020204030204" pitchFamily="49" charset="0"/>
                <a:ea typeface="Times New Roman" panose="02020603050405020304" pitchFamily="18" charset="0"/>
                <a:cs typeface="Times New Roman" panose="02020603050405020304" pitchFamily="18" charset="0"/>
              </a:rPr>
              <a:t>WiFi</a:t>
            </a:r>
            <a:r>
              <a:rPr lang="en-IN" sz="1800" kern="0" dirty="0">
                <a:solidFill>
                  <a:srgbClr val="57A64A"/>
                </a:solidFill>
                <a:effectLst/>
                <a:latin typeface="Consolas" panose="020B0609020204030204" pitchFamily="49" charset="0"/>
                <a:ea typeface="Times New Roman" panose="02020603050405020304" pitchFamily="18" charset="0"/>
                <a:cs typeface="Times New Roman" panose="02020603050405020304" pitchFamily="18" charset="0"/>
              </a:rPr>
              <a:t> control)</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50000"/>
              </a:lnSpc>
              <a:spcAft>
                <a:spcPts val="800"/>
              </a:spcAft>
            </a:pPr>
            <a:r>
              <a:rPr lang="en-IN" sz="1800" kern="0" dirty="0">
                <a:solidFill>
                  <a:srgbClr val="DADADA"/>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50000"/>
              </a:lnSpc>
              <a:spcAft>
                <a:spcPts val="800"/>
              </a:spcAft>
            </a:pPr>
            <a:r>
              <a:rPr lang="en-IN" sz="1800" kern="0" dirty="0">
                <a:solidFill>
                  <a:srgbClr val="57A64A"/>
                </a:solidFill>
                <a:effectLst/>
                <a:latin typeface="Consolas" panose="020B0609020204030204" pitchFamily="49" charset="0"/>
                <a:ea typeface="Times New Roman" panose="02020603050405020304" pitchFamily="18" charset="0"/>
                <a:cs typeface="Times New Roman" panose="02020603050405020304" pitchFamily="18" charset="0"/>
              </a:rPr>
              <a:t> *  Preferences--&gt; </a:t>
            </a:r>
            <a:r>
              <a:rPr lang="en-IN" sz="1800" kern="0" dirty="0" err="1">
                <a:solidFill>
                  <a:srgbClr val="57A64A"/>
                </a:solidFill>
                <a:effectLst/>
                <a:latin typeface="Consolas" panose="020B0609020204030204" pitchFamily="49" charset="0"/>
                <a:ea typeface="Times New Roman" panose="02020603050405020304" pitchFamily="18" charset="0"/>
                <a:cs typeface="Times New Roman" panose="02020603050405020304" pitchFamily="18" charset="0"/>
              </a:rPr>
              <a:t>Aditional</a:t>
            </a:r>
            <a:r>
              <a:rPr lang="en-IN" sz="1800" kern="0" dirty="0">
                <a:solidFill>
                  <a:srgbClr val="57A64A"/>
                </a:solidFill>
                <a:effectLst/>
                <a:latin typeface="Consolas" panose="020B0609020204030204" pitchFamily="49" charset="0"/>
                <a:ea typeface="Times New Roman" panose="02020603050405020304" pitchFamily="18" charset="0"/>
                <a:cs typeface="Times New Roman" panose="02020603050405020304" pitchFamily="18" charset="0"/>
              </a:rPr>
              <a:t> boards Manager URLs : </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50000"/>
              </a:lnSpc>
              <a:spcAft>
                <a:spcPts val="800"/>
              </a:spcAft>
            </a:pPr>
            <a:r>
              <a:rPr lang="en-IN" sz="1800" kern="0" dirty="0">
                <a:solidFill>
                  <a:srgbClr val="57A64A"/>
                </a:solidFill>
                <a:effectLst/>
                <a:latin typeface="Consolas" panose="020B0609020204030204" pitchFamily="49" charset="0"/>
                <a:ea typeface="Times New Roman" panose="02020603050405020304" pitchFamily="18" charset="0"/>
                <a:cs typeface="Times New Roman" panose="02020603050405020304" pitchFamily="18" charset="0"/>
              </a:rPr>
              <a:t> *  http://arduino.esp8266.com/stable/package_esp8266com_index.json,https://raw.githubusercontent.com/espressif/arduino-esp32/gh-pages/package_esp32_index.json</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36296220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CB4EFD-A09E-7580-1E66-169E96DB35C7}"/>
              </a:ext>
            </a:extLst>
          </p:cNvPr>
          <p:cNvSpPr>
            <a:spLocks noGrp="1"/>
          </p:cNvSpPr>
          <p:nvPr>
            <p:ph type="title"/>
          </p:nvPr>
        </p:nvSpPr>
        <p:spPr/>
        <p:txBody>
          <a:bodyPr/>
          <a:lstStyle/>
          <a:p>
            <a:r>
              <a:rPr lang="en-US" dirty="0"/>
              <a:t>Introduction:</a:t>
            </a:r>
            <a:endParaRPr lang="en-IN" dirty="0"/>
          </a:p>
        </p:txBody>
      </p:sp>
      <p:sp>
        <p:nvSpPr>
          <p:cNvPr id="3" name="Content Placeholder 2">
            <a:extLst>
              <a:ext uri="{FF2B5EF4-FFF2-40B4-BE49-F238E27FC236}">
                <a16:creationId xmlns:a16="http://schemas.microsoft.com/office/drawing/2014/main" id="{365C64C1-A701-13A7-D788-04EA5E681A1A}"/>
              </a:ext>
            </a:extLst>
          </p:cNvPr>
          <p:cNvSpPr>
            <a:spLocks noGrp="1"/>
          </p:cNvSpPr>
          <p:nvPr>
            <p:ph idx="1"/>
          </p:nvPr>
        </p:nvSpPr>
        <p:spPr/>
        <p:txBody>
          <a:bodyPr>
            <a:normAutofit fontScale="77500" lnSpcReduction="20000"/>
          </a:bodyPr>
          <a:lstStyle/>
          <a:p>
            <a:pPr algn="l">
              <a:lnSpc>
                <a:spcPct val="160000"/>
              </a:lnSpc>
            </a:pPr>
            <a:r>
              <a:rPr lang="en-US" b="0" i="0" dirty="0">
                <a:solidFill>
                  <a:srgbClr val="4F4F4F"/>
                </a:solidFill>
                <a:effectLst/>
                <a:latin typeface="-apple-system"/>
              </a:rPr>
              <a:t>In this ESP32 project, I have explained how to make an IoT project using ESP </a:t>
            </a:r>
            <a:r>
              <a:rPr lang="en-US" b="0" i="0" dirty="0" err="1">
                <a:solidFill>
                  <a:srgbClr val="4F4F4F"/>
                </a:solidFill>
                <a:effectLst/>
                <a:latin typeface="-apple-system"/>
              </a:rPr>
              <a:t>RainMaker</a:t>
            </a:r>
            <a:r>
              <a:rPr lang="en-US" b="0" i="0" dirty="0">
                <a:solidFill>
                  <a:srgbClr val="4F4F4F"/>
                </a:solidFill>
                <a:effectLst/>
                <a:latin typeface="-apple-system"/>
              </a:rPr>
              <a:t> with Google Assistant &amp; Alexa. With this internet of things project, you can control </a:t>
            </a:r>
            <a:r>
              <a:rPr lang="en-US" b="1" i="0" dirty="0">
                <a:solidFill>
                  <a:srgbClr val="4F4F4F"/>
                </a:solidFill>
                <a:effectLst/>
                <a:latin typeface="-apple-system"/>
              </a:rPr>
              <a:t>8 home appliances</a:t>
            </a:r>
            <a:r>
              <a:rPr lang="en-US" b="0" i="0" dirty="0">
                <a:solidFill>
                  <a:srgbClr val="4F4F4F"/>
                </a:solidFill>
                <a:effectLst/>
                <a:latin typeface="-apple-system"/>
              </a:rPr>
              <a:t> with </a:t>
            </a:r>
            <a:r>
              <a:rPr lang="en-US" b="1" i="0" dirty="0">
                <a:solidFill>
                  <a:srgbClr val="4F4F4F"/>
                </a:solidFill>
                <a:effectLst/>
                <a:latin typeface="-apple-system"/>
              </a:rPr>
              <a:t>Google Assistant, Alexa</a:t>
            </a:r>
            <a:r>
              <a:rPr lang="en-US" b="0" i="0" dirty="0">
                <a:solidFill>
                  <a:srgbClr val="4F4F4F"/>
                </a:solidFill>
                <a:effectLst/>
                <a:latin typeface="-apple-system"/>
              </a:rPr>
              <a:t>, and </a:t>
            </a:r>
            <a:r>
              <a:rPr lang="en-US" b="1" i="0" dirty="0">
                <a:solidFill>
                  <a:srgbClr val="4F4F4F"/>
                </a:solidFill>
                <a:effectLst/>
                <a:latin typeface="-apple-system"/>
              </a:rPr>
              <a:t>manual switches</a:t>
            </a:r>
            <a:r>
              <a:rPr lang="en-US" b="0" i="0" dirty="0">
                <a:solidFill>
                  <a:srgbClr val="4F4F4F"/>
                </a:solidFill>
                <a:effectLst/>
                <a:latin typeface="-apple-system"/>
              </a:rPr>
              <a:t>. You can also control the relays from </a:t>
            </a:r>
            <a:r>
              <a:rPr lang="en-US" b="1" i="0" dirty="0">
                <a:solidFill>
                  <a:srgbClr val="4F4F4F"/>
                </a:solidFill>
                <a:effectLst/>
                <a:latin typeface="-apple-system"/>
              </a:rPr>
              <a:t>Google Home</a:t>
            </a:r>
            <a:r>
              <a:rPr lang="en-US" b="0" i="0" dirty="0">
                <a:solidFill>
                  <a:srgbClr val="4F4F4F"/>
                </a:solidFill>
                <a:effectLst/>
                <a:latin typeface="-apple-system"/>
              </a:rPr>
              <a:t> and </a:t>
            </a:r>
            <a:r>
              <a:rPr lang="en-US" b="1" i="0" dirty="0">
                <a:solidFill>
                  <a:srgbClr val="4F4F4F"/>
                </a:solidFill>
                <a:effectLst/>
                <a:latin typeface="-apple-system"/>
              </a:rPr>
              <a:t>Amazon Alexa App</a:t>
            </a:r>
            <a:r>
              <a:rPr lang="en-US" b="0" i="0" dirty="0">
                <a:solidFill>
                  <a:srgbClr val="4F4F4F"/>
                </a:solidFill>
                <a:effectLst/>
                <a:latin typeface="-apple-system"/>
              </a:rPr>
              <a:t> from anywhere in the world.</a:t>
            </a:r>
          </a:p>
          <a:p>
            <a:pPr algn="l">
              <a:lnSpc>
                <a:spcPct val="160000"/>
              </a:lnSpc>
            </a:pPr>
            <a:r>
              <a:rPr lang="en-US" b="0" i="0" dirty="0">
                <a:solidFill>
                  <a:srgbClr val="4F4F4F"/>
                </a:solidFill>
                <a:effectLst/>
                <a:latin typeface="-apple-system"/>
              </a:rPr>
              <a:t>And you </a:t>
            </a:r>
            <a:r>
              <a:rPr lang="en-US" b="1" i="0" dirty="0">
                <a:solidFill>
                  <a:srgbClr val="4F4F4F"/>
                </a:solidFill>
                <a:effectLst/>
                <a:latin typeface="-apple-system"/>
              </a:rPr>
              <a:t>don’t need any Google Nest or Amazon Echo Dot</a:t>
            </a:r>
            <a:r>
              <a:rPr lang="en-US" b="0" i="0" dirty="0">
                <a:solidFill>
                  <a:srgbClr val="4F4F4F"/>
                </a:solidFill>
                <a:effectLst/>
                <a:latin typeface="-apple-system"/>
              </a:rPr>
              <a:t> devices for this voice control home automation project.</a:t>
            </a:r>
          </a:p>
          <a:p>
            <a:pPr marL="0" indent="0">
              <a:lnSpc>
                <a:spcPct val="110000"/>
              </a:lnSpc>
              <a:buNone/>
            </a:pPr>
            <a:br>
              <a:rPr lang="en-US" dirty="0"/>
            </a:br>
            <a:endParaRPr lang="en-IN" dirty="0"/>
          </a:p>
        </p:txBody>
      </p:sp>
    </p:spTree>
    <p:extLst>
      <p:ext uri="{BB962C8B-B14F-4D97-AF65-F5344CB8AC3E}">
        <p14:creationId xmlns:p14="http://schemas.microsoft.com/office/powerpoint/2010/main" val="13992972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668B44F-C649-6CE3-7B32-EB1534B26459}"/>
              </a:ext>
            </a:extLst>
          </p:cNvPr>
          <p:cNvSpPr txBox="1"/>
          <p:nvPr/>
        </p:nvSpPr>
        <p:spPr>
          <a:xfrm>
            <a:off x="905256" y="969264"/>
            <a:ext cx="9262872" cy="5024773"/>
          </a:xfrm>
          <a:prstGeom prst="rect">
            <a:avLst/>
          </a:prstGeom>
          <a:noFill/>
        </p:spPr>
        <p:txBody>
          <a:bodyPr wrap="square">
            <a:spAutoFit/>
          </a:bodyPr>
          <a:lstStyle/>
          <a:p>
            <a:pPr>
              <a:lnSpc>
                <a:spcPct val="150000"/>
              </a:lnSpc>
              <a:spcAft>
                <a:spcPts val="800"/>
              </a:spcAft>
            </a:pPr>
            <a:r>
              <a:rPr lang="en-IN" sz="1800" kern="0" dirty="0">
                <a:solidFill>
                  <a:srgbClr val="57A64A"/>
                </a:solidFill>
                <a:effectLst/>
                <a:latin typeface="Consolas" panose="020B0609020204030204" pitchFamily="49" charset="0"/>
                <a:ea typeface="Times New Roman" panose="02020603050405020304" pitchFamily="18" charset="0"/>
                <a:cs typeface="Times New Roman" panose="02020603050405020304" pitchFamily="18" charset="0"/>
              </a:rPr>
              <a:t>Download Board ESP32 (2.0.3) : </a:t>
            </a:r>
            <a:endParaRPr lang="en-IN" sz="14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50000"/>
              </a:lnSpc>
              <a:spcAft>
                <a:spcPts val="800"/>
              </a:spcAft>
            </a:pPr>
            <a:r>
              <a:rPr lang="en-IN" sz="1800" kern="0" dirty="0">
                <a:solidFill>
                  <a:srgbClr val="57A64A"/>
                </a:solidFill>
                <a:effectLst/>
                <a:latin typeface="Consolas" panose="020B0609020204030204" pitchFamily="49" charset="0"/>
                <a:ea typeface="Times New Roman" panose="02020603050405020304" pitchFamily="18" charset="0"/>
                <a:cs typeface="Times New Roman" panose="02020603050405020304" pitchFamily="18" charset="0"/>
              </a:rPr>
              <a:t> *  Download the libraries :</a:t>
            </a:r>
            <a:endParaRPr lang="en-IN" sz="14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50000"/>
              </a:lnSpc>
              <a:spcAft>
                <a:spcPts val="800"/>
              </a:spcAft>
            </a:pPr>
            <a:r>
              <a:rPr lang="en-IN" sz="1800" kern="0" dirty="0">
                <a:solidFill>
                  <a:srgbClr val="57A64A"/>
                </a:solidFill>
                <a:effectLst/>
                <a:latin typeface="Consolas" panose="020B0609020204030204" pitchFamily="49" charset="0"/>
                <a:ea typeface="Times New Roman" panose="02020603050405020304" pitchFamily="18" charset="0"/>
                <a:cs typeface="Times New Roman" panose="02020603050405020304" pitchFamily="18" charset="0"/>
              </a:rPr>
              <a:t> *  N/A</a:t>
            </a:r>
            <a:endParaRPr lang="en-IN" sz="14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50000"/>
              </a:lnSpc>
              <a:spcAft>
                <a:spcPts val="800"/>
              </a:spcAft>
            </a:pPr>
            <a:r>
              <a:rPr lang="en-IN" sz="1800" kern="0" dirty="0">
                <a:solidFill>
                  <a:srgbClr val="57A64A"/>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en-IN" sz="14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50000"/>
              </a:lnSpc>
              <a:spcAft>
                <a:spcPts val="800"/>
              </a:spcAft>
            </a:pPr>
            <a:r>
              <a:rPr lang="en-IN" sz="1800" kern="0" dirty="0">
                <a:solidFill>
                  <a:srgbClr val="B4B4B4"/>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IN" sz="1800" kern="0" dirty="0">
                <a:solidFill>
                  <a:srgbClr val="9A9A9A"/>
                </a:solidFill>
                <a:effectLst/>
                <a:latin typeface="Consolas" panose="020B0609020204030204" pitchFamily="49" charset="0"/>
                <a:ea typeface="Times New Roman" panose="02020603050405020304" pitchFamily="18" charset="0"/>
                <a:cs typeface="Times New Roman" panose="02020603050405020304" pitchFamily="18" charset="0"/>
              </a:rPr>
              <a:t>include</a:t>
            </a:r>
            <a:r>
              <a:rPr lang="en-IN" sz="1800" kern="0" dirty="0">
                <a:solidFill>
                  <a:srgbClr val="C8C8C8"/>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IN" sz="1800" kern="0" dirty="0">
                <a:solidFill>
                  <a:srgbClr val="E8C9BB"/>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IN" sz="1800" kern="0" dirty="0" err="1">
                <a:solidFill>
                  <a:srgbClr val="CE9178"/>
                </a:solidFill>
                <a:effectLst/>
                <a:latin typeface="Consolas" panose="020B0609020204030204" pitchFamily="49" charset="0"/>
                <a:ea typeface="Times New Roman" panose="02020603050405020304" pitchFamily="18" charset="0"/>
                <a:cs typeface="Times New Roman" panose="02020603050405020304" pitchFamily="18" charset="0"/>
              </a:rPr>
              <a:t>RMaker.h</a:t>
            </a:r>
            <a:r>
              <a:rPr lang="en-IN" sz="1800" kern="0" dirty="0">
                <a:solidFill>
                  <a:srgbClr val="E8C9BB"/>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n-IN" sz="14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50000"/>
              </a:lnSpc>
              <a:spcAft>
                <a:spcPts val="800"/>
              </a:spcAft>
            </a:pPr>
            <a:r>
              <a:rPr lang="en-IN" sz="1800" kern="0" dirty="0">
                <a:solidFill>
                  <a:srgbClr val="B4B4B4"/>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IN" sz="1800" kern="0" dirty="0">
                <a:solidFill>
                  <a:srgbClr val="9A9A9A"/>
                </a:solidFill>
                <a:effectLst/>
                <a:latin typeface="Consolas" panose="020B0609020204030204" pitchFamily="49" charset="0"/>
                <a:ea typeface="Times New Roman" panose="02020603050405020304" pitchFamily="18" charset="0"/>
                <a:cs typeface="Times New Roman" panose="02020603050405020304" pitchFamily="18" charset="0"/>
              </a:rPr>
              <a:t>include</a:t>
            </a:r>
            <a:r>
              <a:rPr lang="en-IN" sz="1800" kern="0" dirty="0">
                <a:solidFill>
                  <a:srgbClr val="C8C8C8"/>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IN" sz="1800" kern="0" dirty="0">
                <a:solidFill>
                  <a:srgbClr val="E8C9BB"/>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IN" sz="1800" kern="0" dirty="0" err="1">
                <a:solidFill>
                  <a:srgbClr val="CE9178"/>
                </a:solidFill>
                <a:effectLst/>
                <a:latin typeface="Consolas" panose="020B0609020204030204" pitchFamily="49" charset="0"/>
                <a:ea typeface="Times New Roman" panose="02020603050405020304" pitchFamily="18" charset="0"/>
                <a:cs typeface="Times New Roman" panose="02020603050405020304" pitchFamily="18" charset="0"/>
              </a:rPr>
              <a:t>WiFi.h</a:t>
            </a:r>
            <a:r>
              <a:rPr lang="en-IN" sz="1800" kern="0" dirty="0">
                <a:solidFill>
                  <a:srgbClr val="E8C9BB"/>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n-IN" sz="14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50000"/>
              </a:lnSpc>
              <a:spcAft>
                <a:spcPts val="800"/>
              </a:spcAft>
            </a:pPr>
            <a:r>
              <a:rPr lang="en-IN" sz="1800" kern="0" dirty="0">
                <a:solidFill>
                  <a:srgbClr val="B4B4B4"/>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IN" sz="1800" kern="0" dirty="0">
                <a:solidFill>
                  <a:srgbClr val="9A9A9A"/>
                </a:solidFill>
                <a:effectLst/>
                <a:latin typeface="Consolas" panose="020B0609020204030204" pitchFamily="49" charset="0"/>
                <a:ea typeface="Times New Roman" panose="02020603050405020304" pitchFamily="18" charset="0"/>
                <a:cs typeface="Times New Roman" panose="02020603050405020304" pitchFamily="18" charset="0"/>
              </a:rPr>
              <a:t>include</a:t>
            </a:r>
            <a:r>
              <a:rPr lang="en-IN" sz="1800" kern="0" dirty="0">
                <a:solidFill>
                  <a:srgbClr val="C8C8C8"/>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IN" sz="1800" kern="0" dirty="0">
                <a:solidFill>
                  <a:srgbClr val="E8C9BB"/>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IN" sz="1800" kern="0" dirty="0" err="1">
                <a:solidFill>
                  <a:srgbClr val="CE9178"/>
                </a:solidFill>
                <a:effectLst/>
                <a:latin typeface="Consolas" panose="020B0609020204030204" pitchFamily="49" charset="0"/>
                <a:ea typeface="Times New Roman" panose="02020603050405020304" pitchFamily="18" charset="0"/>
                <a:cs typeface="Times New Roman" panose="02020603050405020304" pitchFamily="18" charset="0"/>
              </a:rPr>
              <a:t>WiFiProv.h</a:t>
            </a:r>
            <a:r>
              <a:rPr lang="en-IN" sz="1800" kern="0" dirty="0">
                <a:solidFill>
                  <a:srgbClr val="E8C9BB"/>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n-IN" sz="14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50000"/>
              </a:lnSpc>
              <a:spcAft>
                <a:spcPts val="800"/>
              </a:spcAft>
            </a:pPr>
            <a:r>
              <a:rPr lang="en-IN" sz="1800" kern="0" dirty="0" err="1">
                <a:solidFill>
                  <a:srgbClr val="569CD6"/>
                </a:solidFill>
                <a:effectLst/>
                <a:latin typeface="Consolas" panose="020B0609020204030204" pitchFamily="49" charset="0"/>
                <a:ea typeface="Times New Roman" panose="02020603050405020304" pitchFamily="18" charset="0"/>
                <a:cs typeface="Times New Roman" panose="02020603050405020304" pitchFamily="18" charset="0"/>
              </a:rPr>
              <a:t>const</a:t>
            </a:r>
            <a:r>
              <a:rPr lang="en-IN" sz="1800" kern="0" dirty="0">
                <a:solidFill>
                  <a:srgbClr val="DADADA"/>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IN" sz="1800" kern="0" dirty="0">
                <a:solidFill>
                  <a:srgbClr val="569CD6"/>
                </a:solidFill>
                <a:effectLst/>
                <a:latin typeface="Consolas" panose="020B0609020204030204" pitchFamily="49" charset="0"/>
                <a:ea typeface="Times New Roman" panose="02020603050405020304" pitchFamily="18" charset="0"/>
                <a:cs typeface="Times New Roman" panose="02020603050405020304" pitchFamily="18" charset="0"/>
              </a:rPr>
              <a:t>char</a:t>
            </a:r>
            <a:r>
              <a:rPr lang="en-IN" sz="1800" kern="0" dirty="0">
                <a:solidFill>
                  <a:srgbClr val="DADADA"/>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IN" sz="1800" kern="0" dirty="0">
                <a:solidFill>
                  <a:srgbClr val="B4B4B4"/>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IN" sz="1800" kern="0" dirty="0" err="1">
                <a:solidFill>
                  <a:srgbClr val="C8C8C8"/>
                </a:solidFill>
                <a:effectLst/>
                <a:latin typeface="Consolas" panose="020B0609020204030204" pitchFamily="49" charset="0"/>
                <a:ea typeface="Times New Roman" panose="02020603050405020304" pitchFamily="18" charset="0"/>
                <a:cs typeface="Times New Roman" panose="02020603050405020304" pitchFamily="18" charset="0"/>
              </a:rPr>
              <a:t>service_name</a:t>
            </a:r>
            <a:r>
              <a:rPr lang="en-IN" sz="1800" kern="0" dirty="0">
                <a:solidFill>
                  <a:srgbClr val="DADADA"/>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IN" sz="1800" kern="0" dirty="0">
                <a:solidFill>
                  <a:srgbClr val="B4B4B4"/>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IN" sz="1800" kern="0" dirty="0">
                <a:solidFill>
                  <a:srgbClr val="DADADA"/>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IN" sz="1800" kern="0" dirty="0">
                <a:solidFill>
                  <a:srgbClr val="E8C9BB"/>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IN" sz="1800" kern="0" dirty="0">
                <a:solidFill>
                  <a:srgbClr val="CE9178"/>
                </a:solidFill>
                <a:effectLst/>
                <a:latin typeface="Consolas" panose="020B0609020204030204" pitchFamily="49" charset="0"/>
                <a:ea typeface="Times New Roman" panose="02020603050405020304" pitchFamily="18" charset="0"/>
                <a:cs typeface="Times New Roman" panose="02020603050405020304" pitchFamily="18" charset="0"/>
              </a:rPr>
              <a:t>PROV_12345</a:t>
            </a:r>
            <a:r>
              <a:rPr lang="en-IN" sz="1800" kern="0" dirty="0">
                <a:solidFill>
                  <a:srgbClr val="E8C9BB"/>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IN" sz="1800" kern="0" dirty="0">
                <a:solidFill>
                  <a:srgbClr val="B4B4B4"/>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n-IN" sz="14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50000"/>
              </a:lnSpc>
              <a:spcAft>
                <a:spcPts val="800"/>
              </a:spcAft>
            </a:pPr>
            <a:r>
              <a:rPr lang="en-IN" sz="1800" kern="0" dirty="0" err="1">
                <a:solidFill>
                  <a:srgbClr val="569CD6"/>
                </a:solidFill>
                <a:effectLst/>
                <a:latin typeface="Consolas" panose="020B0609020204030204" pitchFamily="49" charset="0"/>
                <a:ea typeface="Times New Roman" panose="02020603050405020304" pitchFamily="18" charset="0"/>
                <a:cs typeface="Times New Roman" panose="02020603050405020304" pitchFamily="18" charset="0"/>
              </a:rPr>
              <a:t>const</a:t>
            </a:r>
            <a:r>
              <a:rPr lang="en-IN" sz="1800" kern="0" dirty="0">
                <a:solidFill>
                  <a:srgbClr val="DADADA"/>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IN" sz="1800" kern="0" dirty="0">
                <a:solidFill>
                  <a:srgbClr val="569CD6"/>
                </a:solidFill>
                <a:effectLst/>
                <a:latin typeface="Consolas" panose="020B0609020204030204" pitchFamily="49" charset="0"/>
                <a:ea typeface="Times New Roman" panose="02020603050405020304" pitchFamily="18" charset="0"/>
                <a:cs typeface="Times New Roman" panose="02020603050405020304" pitchFamily="18" charset="0"/>
              </a:rPr>
              <a:t>char</a:t>
            </a:r>
            <a:r>
              <a:rPr lang="en-IN" sz="1800" kern="0" dirty="0">
                <a:solidFill>
                  <a:srgbClr val="DADADA"/>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IN" sz="1800" kern="0" dirty="0">
                <a:solidFill>
                  <a:srgbClr val="B4B4B4"/>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IN" sz="1800" kern="0" dirty="0">
                <a:solidFill>
                  <a:srgbClr val="C8C8C8"/>
                </a:solidFill>
                <a:effectLst/>
                <a:latin typeface="Consolas" panose="020B0609020204030204" pitchFamily="49" charset="0"/>
                <a:ea typeface="Times New Roman" panose="02020603050405020304" pitchFamily="18" charset="0"/>
                <a:cs typeface="Times New Roman" panose="02020603050405020304" pitchFamily="18" charset="0"/>
              </a:rPr>
              <a:t>pop</a:t>
            </a:r>
            <a:r>
              <a:rPr lang="en-IN" sz="1800" kern="0" dirty="0">
                <a:solidFill>
                  <a:srgbClr val="DADADA"/>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IN" sz="1800" kern="0" dirty="0">
                <a:solidFill>
                  <a:srgbClr val="B4B4B4"/>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IN" sz="1800" kern="0" dirty="0">
                <a:solidFill>
                  <a:srgbClr val="DADADA"/>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IN" sz="1800" kern="0" dirty="0">
                <a:solidFill>
                  <a:srgbClr val="E8C9BB"/>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IN" sz="1800" kern="0" dirty="0">
                <a:solidFill>
                  <a:srgbClr val="CE9178"/>
                </a:solidFill>
                <a:effectLst/>
                <a:latin typeface="Consolas" panose="020B0609020204030204" pitchFamily="49" charset="0"/>
                <a:ea typeface="Times New Roman" panose="02020603050405020304" pitchFamily="18" charset="0"/>
                <a:cs typeface="Times New Roman" panose="02020603050405020304" pitchFamily="18" charset="0"/>
              </a:rPr>
              <a:t>1234567</a:t>
            </a:r>
            <a:r>
              <a:rPr lang="en-IN" sz="1800" kern="0" dirty="0">
                <a:solidFill>
                  <a:srgbClr val="E8C9BB"/>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n-IN" sz="14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4013772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56F274A-0B03-0EAD-8F7A-20314195E6AF}"/>
              </a:ext>
            </a:extLst>
          </p:cNvPr>
          <p:cNvSpPr txBox="1"/>
          <p:nvPr/>
        </p:nvSpPr>
        <p:spPr>
          <a:xfrm>
            <a:off x="918972" y="1032819"/>
            <a:ext cx="10227564" cy="3055003"/>
          </a:xfrm>
          <a:prstGeom prst="rect">
            <a:avLst/>
          </a:prstGeom>
          <a:noFill/>
        </p:spPr>
        <p:txBody>
          <a:bodyPr wrap="square">
            <a:spAutoFit/>
          </a:bodyPr>
          <a:lstStyle/>
          <a:p>
            <a:pPr>
              <a:lnSpc>
                <a:spcPct val="150000"/>
              </a:lnSpc>
              <a:spcAft>
                <a:spcPts val="800"/>
              </a:spcAft>
            </a:pPr>
            <a:r>
              <a:rPr lang="en-IN" sz="1800" kern="0" dirty="0">
                <a:solidFill>
                  <a:srgbClr val="DADADA"/>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en-IN" sz="14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50000"/>
              </a:lnSpc>
              <a:spcAft>
                <a:spcPts val="800"/>
              </a:spcAft>
            </a:pPr>
            <a:r>
              <a:rPr lang="en-IN" sz="1800" kern="0" dirty="0">
                <a:solidFill>
                  <a:srgbClr val="57A64A"/>
                </a:solidFill>
                <a:effectLst/>
                <a:latin typeface="Consolas" panose="020B0609020204030204" pitchFamily="49" charset="0"/>
                <a:ea typeface="Times New Roman" panose="02020603050405020304" pitchFamily="18" charset="0"/>
                <a:cs typeface="Times New Roman" panose="02020603050405020304" pitchFamily="18" charset="0"/>
              </a:rPr>
              <a:t>// define the Device Names</a:t>
            </a:r>
            <a:endParaRPr lang="en-IN" sz="14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50000"/>
              </a:lnSpc>
              <a:spcAft>
                <a:spcPts val="800"/>
              </a:spcAft>
            </a:pPr>
            <a:r>
              <a:rPr lang="en-IN" sz="1800" kern="0" dirty="0">
                <a:solidFill>
                  <a:srgbClr val="569CD6"/>
                </a:solidFill>
                <a:effectLst/>
                <a:latin typeface="Consolas" panose="020B0609020204030204" pitchFamily="49" charset="0"/>
                <a:ea typeface="Times New Roman" panose="02020603050405020304" pitchFamily="18" charset="0"/>
                <a:cs typeface="Times New Roman" panose="02020603050405020304" pitchFamily="18" charset="0"/>
              </a:rPr>
              <a:t>char</a:t>
            </a:r>
            <a:r>
              <a:rPr lang="en-IN" sz="1800" kern="0" dirty="0">
                <a:solidFill>
                  <a:srgbClr val="DADADA"/>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IN" sz="1800" kern="0" dirty="0">
                <a:solidFill>
                  <a:srgbClr val="C8C8C8"/>
                </a:solidFill>
                <a:effectLst/>
                <a:latin typeface="Consolas" panose="020B0609020204030204" pitchFamily="49" charset="0"/>
                <a:ea typeface="Times New Roman" panose="02020603050405020304" pitchFamily="18" charset="0"/>
                <a:cs typeface="Times New Roman" panose="02020603050405020304" pitchFamily="18" charset="0"/>
              </a:rPr>
              <a:t>deviceName_1</a:t>
            </a:r>
            <a:r>
              <a:rPr lang="en-IN" sz="1800" kern="0" dirty="0">
                <a:solidFill>
                  <a:srgbClr val="DADADA"/>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IN" sz="1800" kern="0" dirty="0">
                <a:solidFill>
                  <a:srgbClr val="B4B4B4"/>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IN" sz="1800" kern="0" dirty="0">
                <a:solidFill>
                  <a:srgbClr val="DADADA"/>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IN" sz="1800" kern="0" dirty="0">
                <a:solidFill>
                  <a:srgbClr val="E8C9BB"/>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IN" sz="1800" kern="0" dirty="0">
                <a:solidFill>
                  <a:srgbClr val="CE9178"/>
                </a:solidFill>
                <a:effectLst/>
                <a:latin typeface="Consolas" panose="020B0609020204030204" pitchFamily="49" charset="0"/>
                <a:ea typeface="Times New Roman" panose="02020603050405020304" pitchFamily="18" charset="0"/>
                <a:cs typeface="Times New Roman" panose="02020603050405020304" pitchFamily="18" charset="0"/>
              </a:rPr>
              <a:t>Switch1</a:t>
            </a:r>
            <a:r>
              <a:rPr lang="en-IN" sz="1800" kern="0" dirty="0">
                <a:solidFill>
                  <a:srgbClr val="E8C9BB"/>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IN" sz="1800" kern="0" dirty="0">
                <a:solidFill>
                  <a:srgbClr val="B4B4B4"/>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n-IN" sz="14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50000"/>
              </a:lnSpc>
              <a:spcAft>
                <a:spcPts val="800"/>
              </a:spcAft>
            </a:pPr>
            <a:r>
              <a:rPr lang="en-IN" sz="1800" kern="0" dirty="0">
                <a:solidFill>
                  <a:srgbClr val="569CD6"/>
                </a:solidFill>
                <a:effectLst/>
                <a:latin typeface="Consolas" panose="020B0609020204030204" pitchFamily="49" charset="0"/>
                <a:ea typeface="Times New Roman" panose="02020603050405020304" pitchFamily="18" charset="0"/>
                <a:cs typeface="Times New Roman" panose="02020603050405020304" pitchFamily="18" charset="0"/>
              </a:rPr>
              <a:t>char</a:t>
            </a:r>
            <a:r>
              <a:rPr lang="en-IN" sz="1800" kern="0" dirty="0">
                <a:solidFill>
                  <a:srgbClr val="DADADA"/>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IN" sz="1800" kern="0" dirty="0">
                <a:solidFill>
                  <a:srgbClr val="C8C8C8"/>
                </a:solidFill>
                <a:effectLst/>
                <a:latin typeface="Consolas" panose="020B0609020204030204" pitchFamily="49" charset="0"/>
                <a:ea typeface="Times New Roman" panose="02020603050405020304" pitchFamily="18" charset="0"/>
                <a:cs typeface="Times New Roman" panose="02020603050405020304" pitchFamily="18" charset="0"/>
              </a:rPr>
              <a:t>deviceName_2</a:t>
            </a:r>
            <a:r>
              <a:rPr lang="en-IN" sz="1800" kern="0" dirty="0">
                <a:solidFill>
                  <a:srgbClr val="DADADA"/>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IN" sz="1800" kern="0" dirty="0">
                <a:solidFill>
                  <a:srgbClr val="B4B4B4"/>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IN" sz="1800" kern="0" dirty="0">
                <a:solidFill>
                  <a:srgbClr val="DADADA"/>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IN" sz="1800" kern="0" dirty="0">
                <a:solidFill>
                  <a:srgbClr val="E8C9BB"/>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IN" sz="1800" kern="0" dirty="0">
                <a:solidFill>
                  <a:srgbClr val="CE9178"/>
                </a:solidFill>
                <a:effectLst/>
                <a:latin typeface="Consolas" panose="020B0609020204030204" pitchFamily="49" charset="0"/>
                <a:ea typeface="Times New Roman" panose="02020603050405020304" pitchFamily="18" charset="0"/>
                <a:cs typeface="Times New Roman" panose="02020603050405020304" pitchFamily="18" charset="0"/>
              </a:rPr>
              <a:t>Switch2</a:t>
            </a:r>
            <a:r>
              <a:rPr lang="en-IN" sz="1800" kern="0" dirty="0">
                <a:solidFill>
                  <a:srgbClr val="E8C9BB"/>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IN" sz="1800" kern="0" dirty="0">
                <a:solidFill>
                  <a:srgbClr val="B4B4B4"/>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n-IN" sz="14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50000"/>
              </a:lnSpc>
              <a:spcAft>
                <a:spcPts val="800"/>
              </a:spcAft>
            </a:pPr>
            <a:r>
              <a:rPr lang="en-IN" sz="1800" kern="0" dirty="0">
                <a:solidFill>
                  <a:srgbClr val="569CD6"/>
                </a:solidFill>
                <a:effectLst/>
                <a:latin typeface="Consolas" panose="020B0609020204030204" pitchFamily="49" charset="0"/>
                <a:ea typeface="Times New Roman" panose="02020603050405020304" pitchFamily="18" charset="0"/>
                <a:cs typeface="Times New Roman" panose="02020603050405020304" pitchFamily="18" charset="0"/>
              </a:rPr>
              <a:t>char</a:t>
            </a:r>
            <a:r>
              <a:rPr lang="en-IN" sz="1800" kern="0" dirty="0">
                <a:solidFill>
                  <a:srgbClr val="DADADA"/>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IN" sz="1800" kern="0" dirty="0">
                <a:solidFill>
                  <a:srgbClr val="C8C8C8"/>
                </a:solidFill>
                <a:effectLst/>
                <a:latin typeface="Consolas" panose="020B0609020204030204" pitchFamily="49" charset="0"/>
                <a:ea typeface="Times New Roman" panose="02020603050405020304" pitchFamily="18" charset="0"/>
                <a:cs typeface="Times New Roman" panose="02020603050405020304" pitchFamily="18" charset="0"/>
              </a:rPr>
              <a:t>deviceName_3</a:t>
            </a:r>
            <a:r>
              <a:rPr lang="en-IN" sz="1800" kern="0" dirty="0">
                <a:solidFill>
                  <a:srgbClr val="DADADA"/>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IN" sz="1800" kern="0" dirty="0">
                <a:solidFill>
                  <a:srgbClr val="B4B4B4"/>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IN" sz="1800" kern="0" dirty="0">
                <a:solidFill>
                  <a:srgbClr val="DADADA"/>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IN" sz="1800" kern="0" dirty="0">
                <a:solidFill>
                  <a:srgbClr val="E8C9BB"/>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IN" sz="1800" kern="0" dirty="0">
                <a:solidFill>
                  <a:srgbClr val="CE9178"/>
                </a:solidFill>
                <a:effectLst/>
                <a:latin typeface="Consolas" panose="020B0609020204030204" pitchFamily="49" charset="0"/>
                <a:ea typeface="Times New Roman" panose="02020603050405020304" pitchFamily="18" charset="0"/>
                <a:cs typeface="Times New Roman" panose="02020603050405020304" pitchFamily="18" charset="0"/>
              </a:rPr>
              <a:t>Switch3</a:t>
            </a:r>
            <a:r>
              <a:rPr lang="en-IN" sz="1800" kern="0" dirty="0">
                <a:solidFill>
                  <a:srgbClr val="E8C9BB"/>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IN" sz="1800" kern="0" dirty="0">
                <a:solidFill>
                  <a:srgbClr val="B4B4B4"/>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n-IN" sz="14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50000"/>
              </a:lnSpc>
              <a:spcAft>
                <a:spcPts val="800"/>
              </a:spcAft>
            </a:pPr>
            <a:r>
              <a:rPr lang="en-IN" sz="1800" kern="0" dirty="0">
                <a:solidFill>
                  <a:srgbClr val="569CD6"/>
                </a:solidFill>
                <a:effectLst/>
                <a:latin typeface="Consolas" panose="020B0609020204030204" pitchFamily="49" charset="0"/>
                <a:ea typeface="Times New Roman" panose="02020603050405020304" pitchFamily="18" charset="0"/>
                <a:cs typeface="Times New Roman" panose="02020603050405020304" pitchFamily="18" charset="0"/>
              </a:rPr>
              <a:t>char</a:t>
            </a:r>
            <a:r>
              <a:rPr lang="en-IN" sz="1800" kern="0" dirty="0">
                <a:solidFill>
                  <a:srgbClr val="DADADA"/>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IN" sz="1800" kern="0" dirty="0">
                <a:solidFill>
                  <a:srgbClr val="C8C8C8"/>
                </a:solidFill>
                <a:effectLst/>
                <a:latin typeface="Consolas" panose="020B0609020204030204" pitchFamily="49" charset="0"/>
                <a:ea typeface="Times New Roman" panose="02020603050405020304" pitchFamily="18" charset="0"/>
                <a:cs typeface="Times New Roman" panose="02020603050405020304" pitchFamily="18" charset="0"/>
              </a:rPr>
              <a:t>deviceName_4</a:t>
            </a:r>
            <a:r>
              <a:rPr lang="en-IN" sz="1800" kern="0" dirty="0">
                <a:solidFill>
                  <a:srgbClr val="DADADA"/>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IN" sz="1800" kern="0" dirty="0">
                <a:solidFill>
                  <a:srgbClr val="B4B4B4"/>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IN" sz="1800" kern="0" dirty="0">
                <a:solidFill>
                  <a:srgbClr val="DADADA"/>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IN" sz="1800" kern="0" dirty="0">
                <a:solidFill>
                  <a:srgbClr val="E8C9BB"/>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IN" sz="1800" kern="0" dirty="0">
                <a:solidFill>
                  <a:srgbClr val="CE9178"/>
                </a:solidFill>
                <a:effectLst/>
                <a:latin typeface="Consolas" panose="020B0609020204030204" pitchFamily="49" charset="0"/>
                <a:ea typeface="Times New Roman" panose="02020603050405020304" pitchFamily="18" charset="0"/>
                <a:cs typeface="Times New Roman" panose="02020603050405020304" pitchFamily="18" charset="0"/>
              </a:rPr>
              <a:t>Switch4</a:t>
            </a:r>
            <a:r>
              <a:rPr lang="en-IN" sz="1800" kern="0" dirty="0">
                <a:solidFill>
                  <a:srgbClr val="E8C9BB"/>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IN" sz="1800" kern="0" dirty="0">
                <a:solidFill>
                  <a:srgbClr val="B4B4B4"/>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n-IN" sz="14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7226265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5220D6E-843F-8111-224E-D07338E4ADE5}"/>
              </a:ext>
            </a:extLst>
          </p:cNvPr>
          <p:cNvSpPr>
            <a:spLocks noGrp="1"/>
          </p:cNvSpPr>
          <p:nvPr>
            <p:ph type="title"/>
          </p:nvPr>
        </p:nvSpPr>
        <p:spPr/>
        <p:txBody>
          <a:bodyPr/>
          <a:lstStyle/>
          <a:p>
            <a:r>
              <a:rPr lang="en-IN" sz="1800" b="1" kern="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Working </a:t>
            </a:r>
            <a:br>
              <a:rPr lang="en-IN" sz="1800" b="1" kern="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br>
            <a:endParaRPr lang="en-IN" dirty="0"/>
          </a:p>
        </p:txBody>
      </p:sp>
      <p:sp>
        <p:nvSpPr>
          <p:cNvPr id="4" name="Content Placeholder 3">
            <a:extLst>
              <a:ext uri="{FF2B5EF4-FFF2-40B4-BE49-F238E27FC236}">
                <a16:creationId xmlns:a16="http://schemas.microsoft.com/office/drawing/2014/main" id="{38383FAC-BAF7-75F4-1130-273CFBF86032}"/>
              </a:ext>
            </a:extLst>
          </p:cNvPr>
          <p:cNvSpPr>
            <a:spLocks noGrp="1"/>
          </p:cNvSpPr>
          <p:nvPr>
            <p:ph idx="1"/>
          </p:nvPr>
        </p:nvSpPr>
        <p:spPr/>
        <p:txBody>
          <a:bodyPr/>
          <a:lstStyle/>
          <a:p>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Start by write the code on Arduino IDE for controlling ESP32 Microcontroller.</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Now compile and upload the code in ESP32. </a:t>
            </a:r>
          </a:p>
          <a:p>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Connect this app with ESP 32 microcontroller with the help of QR code Which is generated through Arduino IDE. For this required Wi Fi connectivity between app and ESP32.</a:t>
            </a:r>
            <a:endParaRPr lang="en-IN" sz="1800" kern="100" dirty="0">
              <a:latin typeface="Calibri" panose="020F0502020204030204" pitchFamily="34" charset="0"/>
              <a:ea typeface="Calibri" panose="020F0502020204030204" pitchFamily="34" charset="0"/>
              <a:cs typeface="Times New Roman" panose="02020603050405020304" pitchFamily="18" charset="0"/>
            </a:endParaRPr>
          </a:p>
          <a:p>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Now we connect all the components with the help of circuit diagram with ESP32 Microcontroller.</a:t>
            </a:r>
          </a:p>
          <a:p>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After this download the ESP rainmaker app in your mobile phone.</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en-IN"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Download google home from play store/app store.</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566417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0FB3BA10-174C-61C4-E44F-639F33AE571B}"/>
              </a:ext>
            </a:extLst>
          </p:cNvPr>
          <p:cNvSpPr>
            <a:spLocks noGrp="1"/>
          </p:cNvSpPr>
          <p:nvPr>
            <p:ph idx="1"/>
          </p:nvPr>
        </p:nvSpPr>
        <p:spPr/>
        <p:txBody>
          <a:bodyPr>
            <a:normAutofit lnSpcReduction="10000"/>
          </a:bodyPr>
          <a:lstStyle/>
          <a:p>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Connect this ESP rainmaker app with Google home app.</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en-IN" dirty="0"/>
              <a:t> </a:t>
            </a: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Then you can control your home appliances by using voice command and also by using user interface of google home app.</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Now download the Amazon </a:t>
            </a:r>
            <a:r>
              <a:rPr lang="en-IN" sz="1800" kern="100" dirty="0" err="1">
                <a:effectLst/>
                <a:latin typeface="Times New Roman" panose="02020603050405020304" pitchFamily="18" charset="0"/>
                <a:ea typeface="Calibri" panose="020F0502020204030204" pitchFamily="34" charset="0"/>
                <a:cs typeface="Times New Roman" panose="02020603050405020304" pitchFamily="18" charset="0"/>
              </a:rPr>
              <a:t>alexa</a:t>
            </a: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 app from app store/play store.</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Connect amazon </a:t>
            </a:r>
            <a:r>
              <a:rPr lang="en-IN" sz="1800" kern="100" dirty="0" err="1">
                <a:effectLst/>
                <a:latin typeface="Times New Roman" panose="02020603050405020304" pitchFamily="18" charset="0"/>
                <a:ea typeface="Calibri" panose="020F0502020204030204" pitchFamily="34" charset="0"/>
                <a:cs typeface="Times New Roman" panose="02020603050405020304" pitchFamily="18" charset="0"/>
              </a:rPr>
              <a:t>alexa</a:t>
            </a: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 app with ESP rainmaker app.</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After this you have one another option to control your home appliances by using you voice command and also by using UI of amazon </a:t>
            </a:r>
            <a:r>
              <a:rPr lang="en-IN" sz="1800" kern="100" dirty="0" err="1">
                <a:effectLst/>
                <a:latin typeface="Times New Roman" panose="02020603050405020304" pitchFamily="18" charset="0"/>
                <a:ea typeface="Calibri" panose="020F0502020204030204" pitchFamily="34" charset="0"/>
                <a:cs typeface="Times New Roman" panose="02020603050405020304" pitchFamily="18" charset="0"/>
              </a:rPr>
              <a:t>alexa</a:t>
            </a: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 app.</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By using same steps you can prefer other option for controlling home appliances which is available in market.</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IN" dirty="0"/>
          </a:p>
        </p:txBody>
      </p:sp>
    </p:spTree>
    <p:extLst>
      <p:ext uri="{BB962C8B-B14F-4D97-AF65-F5344CB8AC3E}">
        <p14:creationId xmlns:p14="http://schemas.microsoft.com/office/powerpoint/2010/main" val="21396914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275485-E1E5-B571-2DCE-27D6490C8EBA}"/>
              </a:ext>
            </a:extLst>
          </p:cNvPr>
          <p:cNvSpPr>
            <a:spLocks noGrp="1"/>
          </p:cNvSpPr>
          <p:nvPr>
            <p:ph type="title"/>
          </p:nvPr>
        </p:nvSpPr>
        <p:spPr/>
        <p:txBody>
          <a:bodyPr/>
          <a:lstStyle/>
          <a:p>
            <a:r>
              <a:rPr lang="en-IN" sz="1800" b="1" kern="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Flow Chart </a:t>
            </a:r>
            <a:br>
              <a:rPr lang="en-IN" sz="1800" b="1" kern="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br>
            <a:endParaRPr lang="en-IN" dirty="0"/>
          </a:p>
        </p:txBody>
      </p:sp>
      <p:sp>
        <p:nvSpPr>
          <p:cNvPr id="3" name="Content Placeholder 2">
            <a:extLst>
              <a:ext uri="{FF2B5EF4-FFF2-40B4-BE49-F238E27FC236}">
                <a16:creationId xmlns:a16="http://schemas.microsoft.com/office/drawing/2014/main" id="{5C8B632C-DC23-57FD-8B75-FE7E825506F5}"/>
              </a:ext>
            </a:extLst>
          </p:cNvPr>
          <p:cNvSpPr>
            <a:spLocks noGrp="1"/>
          </p:cNvSpPr>
          <p:nvPr>
            <p:ph idx="1"/>
          </p:nvPr>
        </p:nvSpPr>
        <p:spPr/>
        <p:txBody>
          <a:bodyPr/>
          <a:lstStyle/>
          <a:p>
            <a:r>
              <a:rPr lang="en-IN" sz="1800" b="1" kern="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Flow Chart of controlling ESP32 from mobile phone UI.</a:t>
            </a:r>
          </a:p>
          <a:p>
            <a:pPr marL="0" indent="0">
              <a:buNone/>
            </a:pPr>
            <a:r>
              <a:rPr lang="en-IN" dirty="0"/>
              <a:t>  </a:t>
            </a:r>
          </a:p>
        </p:txBody>
      </p:sp>
      <p:pic>
        <p:nvPicPr>
          <p:cNvPr id="4" name="Picture 3">
            <a:extLst>
              <a:ext uri="{FF2B5EF4-FFF2-40B4-BE49-F238E27FC236}">
                <a16:creationId xmlns:a16="http://schemas.microsoft.com/office/drawing/2014/main" id="{A8BF46DA-C474-57FD-3371-050DC0F5A11E}"/>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02536" y="2891473"/>
            <a:ext cx="7872984" cy="2869248"/>
          </a:xfrm>
          <a:prstGeom prst="rect">
            <a:avLst/>
          </a:prstGeom>
          <a:noFill/>
          <a:ln>
            <a:noFill/>
          </a:ln>
        </p:spPr>
      </p:pic>
    </p:spTree>
    <p:extLst>
      <p:ext uri="{BB962C8B-B14F-4D97-AF65-F5344CB8AC3E}">
        <p14:creationId xmlns:p14="http://schemas.microsoft.com/office/powerpoint/2010/main" val="1337740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13146-8DE5-3B21-888B-397ECB7686A4}"/>
              </a:ext>
            </a:extLst>
          </p:cNvPr>
          <p:cNvSpPr>
            <a:spLocks noGrp="1"/>
          </p:cNvSpPr>
          <p:nvPr>
            <p:ph type="title"/>
          </p:nvPr>
        </p:nvSpPr>
        <p:spPr/>
        <p:txBody>
          <a:bodyPr/>
          <a:lstStyle/>
          <a:p>
            <a:r>
              <a:rPr lang="en-IN" sz="1800" b="1" kern="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Flow Chart of controlling ESP32 from mobile phone voice command.</a:t>
            </a:r>
            <a:br>
              <a:rPr lang="en-IN" sz="1800" b="1" kern="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br>
            <a:endParaRPr lang="en-IN" dirty="0"/>
          </a:p>
        </p:txBody>
      </p:sp>
      <p:sp>
        <p:nvSpPr>
          <p:cNvPr id="3" name="Content Placeholder 2">
            <a:extLst>
              <a:ext uri="{FF2B5EF4-FFF2-40B4-BE49-F238E27FC236}">
                <a16:creationId xmlns:a16="http://schemas.microsoft.com/office/drawing/2014/main" id="{C5516D63-12A6-EEB7-3C5C-399121ECAFC6}"/>
              </a:ext>
            </a:extLst>
          </p:cNvPr>
          <p:cNvSpPr>
            <a:spLocks noGrp="1"/>
          </p:cNvSpPr>
          <p:nvPr>
            <p:ph idx="1"/>
          </p:nvPr>
        </p:nvSpPr>
        <p:spPr/>
        <p:txBody>
          <a:bodyPr/>
          <a:lstStyle/>
          <a:p>
            <a:pPr marL="0" indent="0">
              <a:buNone/>
            </a:pPr>
            <a:r>
              <a:rPr lang="en-US" dirty="0"/>
              <a:t> </a:t>
            </a:r>
            <a:endParaRPr lang="en-IN" dirty="0"/>
          </a:p>
        </p:txBody>
      </p:sp>
      <p:pic>
        <p:nvPicPr>
          <p:cNvPr id="4" name="Picture 3" descr="ESP RAINMAKER ESP RAINMAKER, 50% OFF">
            <a:extLst>
              <a:ext uri="{FF2B5EF4-FFF2-40B4-BE49-F238E27FC236}">
                <a16:creationId xmlns:a16="http://schemas.microsoft.com/office/drawing/2014/main" id="{29646B24-0EA9-53E1-3941-D9965F2EDDB6}"/>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149600" y="2601087"/>
            <a:ext cx="5892800" cy="3356610"/>
          </a:xfrm>
          <a:prstGeom prst="rect">
            <a:avLst/>
          </a:prstGeom>
          <a:noFill/>
          <a:ln>
            <a:noFill/>
          </a:ln>
        </p:spPr>
      </p:pic>
    </p:spTree>
    <p:extLst>
      <p:ext uri="{BB962C8B-B14F-4D97-AF65-F5344CB8AC3E}">
        <p14:creationId xmlns:p14="http://schemas.microsoft.com/office/powerpoint/2010/main" val="16897670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4B88A3-0C9D-B31E-5AA2-DF5F278EA65F}"/>
              </a:ext>
            </a:extLst>
          </p:cNvPr>
          <p:cNvSpPr>
            <a:spLocks noGrp="1"/>
          </p:cNvSpPr>
          <p:nvPr>
            <p:ph type="title"/>
          </p:nvPr>
        </p:nvSpPr>
        <p:spPr/>
        <p:txBody>
          <a:bodyPr/>
          <a:lstStyle/>
          <a:p>
            <a:r>
              <a:rPr lang="en-IN" sz="1800" b="1" kern="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Complete Flow Chart of ESP Rainmaker</a:t>
            </a:r>
            <a:br>
              <a:rPr lang="en-IN" sz="1800" b="1" kern="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br>
            <a:endParaRPr lang="en-IN" dirty="0"/>
          </a:p>
        </p:txBody>
      </p:sp>
      <p:pic>
        <p:nvPicPr>
          <p:cNvPr id="4" name="Content Placeholder 3" descr="ESP RainMaker: Accelerate Your AIoT Business With A, 59% OFF">
            <a:extLst>
              <a:ext uri="{FF2B5EF4-FFF2-40B4-BE49-F238E27FC236}">
                <a16:creationId xmlns:a16="http://schemas.microsoft.com/office/drawing/2014/main" id="{E22574EA-6F28-0AD0-652C-71A7B13D0287}"/>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2929" t="2587" r="2820" b="3134"/>
          <a:stretch/>
        </p:blipFill>
        <p:spPr bwMode="auto">
          <a:xfrm>
            <a:off x="3440913" y="2557463"/>
            <a:ext cx="5310174" cy="3317875"/>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6905911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041CE-4FA0-5895-A3C2-9A43DB6FFADA}"/>
              </a:ext>
            </a:extLst>
          </p:cNvPr>
          <p:cNvSpPr>
            <a:spLocks noGrp="1"/>
          </p:cNvSpPr>
          <p:nvPr>
            <p:ph type="title"/>
          </p:nvPr>
        </p:nvSpPr>
        <p:spPr/>
        <p:txBody>
          <a:bodyPr/>
          <a:lstStyle/>
          <a:p>
            <a:r>
              <a:rPr lang="en-IN" sz="1800" b="1" kern="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Service Platforms</a:t>
            </a:r>
            <a:br>
              <a:rPr lang="en-IN" sz="1800" b="1" kern="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br>
            <a:endParaRPr lang="en-IN" dirty="0"/>
          </a:p>
        </p:txBody>
      </p:sp>
      <p:sp>
        <p:nvSpPr>
          <p:cNvPr id="3" name="Content Placeholder 2">
            <a:extLst>
              <a:ext uri="{FF2B5EF4-FFF2-40B4-BE49-F238E27FC236}">
                <a16:creationId xmlns:a16="http://schemas.microsoft.com/office/drawing/2014/main" id="{43EF3B53-CE0C-D01C-DCB5-6AA996A42082}"/>
              </a:ext>
            </a:extLst>
          </p:cNvPr>
          <p:cNvSpPr>
            <a:spLocks noGrp="1"/>
          </p:cNvSpPr>
          <p:nvPr>
            <p:ph idx="1"/>
          </p:nvPr>
        </p:nvSpPr>
        <p:spPr/>
        <p:txBody>
          <a:bodyPr/>
          <a:lstStyle/>
          <a:p>
            <a:pPr marL="0" indent="0">
              <a:buNone/>
            </a:pPr>
            <a:r>
              <a:rPr lang="en-US" dirty="0"/>
              <a:t> </a:t>
            </a:r>
            <a:endParaRPr lang="en-IN" dirty="0"/>
          </a:p>
        </p:txBody>
      </p:sp>
      <p:pic>
        <p:nvPicPr>
          <p:cNvPr id="4" name="Picture 3">
            <a:extLst>
              <a:ext uri="{FF2B5EF4-FFF2-40B4-BE49-F238E27FC236}">
                <a16:creationId xmlns:a16="http://schemas.microsoft.com/office/drawing/2014/main" id="{0349309A-9F41-9012-E3DA-AF455A4048CE}"/>
              </a:ext>
            </a:extLst>
          </p:cNvPr>
          <p:cNvPicPr>
            <a:picLocks noChangeAspect="1"/>
          </p:cNvPicPr>
          <p:nvPr/>
        </p:nvPicPr>
        <p:blipFill rotWithShape="1">
          <a:blip r:embed="rId2"/>
          <a:srcRect l="33224" t="19579" r="11203" b="22027"/>
          <a:stretch/>
        </p:blipFill>
        <p:spPr bwMode="auto">
          <a:xfrm>
            <a:off x="3073717" y="2474341"/>
            <a:ext cx="6044565" cy="362839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2932033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2DA206-46F1-7A50-B456-6DC939594115}"/>
              </a:ext>
            </a:extLst>
          </p:cNvPr>
          <p:cNvSpPr>
            <a:spLocks noGrp="1"/>
          </p:cNvSpPr>
          <p:nvPr>
            <p:ph type="title"/>
          </p:nvPr>
        </p:nvSpPr>
        <p:spPr/>
        <p:txBody>
          <a:bodyPr/>
          <a:lstStyle/>
          <a:p>
            <a:r>
              <a:rPr lang="en-IN" sz="1800" b="1" kern="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Advantages</a:t>
            </a:r>
            <a:br>
              <a:rPr lang="en-IN" sz="1800" b="1" kern="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br>
            <a:endParaRPr lang="en-IN" dirty="0"/>
          </a:p>
        </p:txBody>
      </p:sp>
      <p:sp>
        <p:nvSpPr>
          <p:cNvPr id="3" name="Content Placeholder 2">
            <a:extLst>
              <a:ext uri="{FF2B5EF4-FFF2-40B4-BE49-F238E27FC236}">
                <a16:creationId xmlns:a16="http://schemas.microsoft.com/office/drawing/2014/main" id="{E20ED5E9-07A8-A157-5E4F-6078263A6C0F}"/>
              </a:ext>
            </a:extLst>
          </p:cNvPr>
          <p:cNvSpPr>
            <a:spLocks noGrp="1"/>
          </p:cNvSpPr>
          <p:nvPr>
            <p:ph idx="1"/>
          </p:nvPr>
        </p:nvSpPr>
        <p:spPr/>
        <p:txBody>
          <a:bodyPr>
            <a:normAutofit fontScale="85000" lnSpcReduction="20000"/>
          </a:bodyPr>
          <a:lstStyle/>
          <a:p>
            <a:pPr marL="342900" lvl="0" indent="-342900" algn="just">
              <a:lnSpc>
                <a:spcPct val="150000"/>
              </a:lnSpc>
              <a:buFont typeface="Symbol" panose="05050102010706020507" pitchFamily="18" charset="2"/>
              <a:buChar char=""/>
            </a:pPr>
            <a:r>
              <a:rPr lang="en-IN" sz="1800" kern="100" dirty="0">
                <a:solidFill>
                  <a:srgbClr val="000000"/>
                </a:solidFill>
                <a:effectLst/>
                <a:latin typeface="Carlito"/>
                <a:ea typeface="Calibri" panose="020F0502020204030204" pitchFamily="34" charset="0"/>
                <a:cs typeface="Calibri Light" panose="020F0302020204030204" pitchFamily="34" charset="0"/>
              </a:rPr>
              <a:t>Error probability reduced Ease of access and low cost and power consumption </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50000"/>
              </a:lnSpc>
              <a:buFont typeface="Symbol" panose="05050102010706020507" pitchFamily="18" charset="2"/>
              <a:buChar char=""/>
            </a:pPr>
            <a:r>
              <a:rPr lang="en-IN" sz="1800" kern="100" dirty="0">
                <a:solidFill>
                  <a:srgbClr val="000000"/>
                </a:solidFill>
                <a:effectLst/>
                <a:latin typeface="Carlito"/>
                <a:ea typeface="Calibri" panose="020F0502020204030204" pitchFamily="34" charset="0"/>
                <a:cs typeface="Calibri Light" panose="020F0302020204030204" pitchFamily="34" charset="0"/>
              </a:rPr>
              <a:t>Can reduce human effort </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50000"/>
              </a:lnSpc>
              <a:buFont typeface="Symbol" panose="05050102010706020507" pitchFamily="18" charset="2"/>
              <a:buChar char=""/>
            </a:pPr>
            <a:r>
              <a:rPr lang="en-IN" sz="1800" kern="100" dirty="0">
                <a:solidFill>
                  <a:srgbClr val="000000"/>
                </a:solidFill>
                <a:effectLst/>
                <a:latin typeface="Carlito"/>
                <a:ea typeface="Calibri" panose="020F0502020204030204" pitchFamily="34" charset="0"/>
                <a:cs typeface="Calibri Light" panose="020F0302020204030204" pitchFamily="34" charset="0"/>
              </a:rPr>
              <a:t>Smarter processing and services </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50000"/>
              </a:lnSpc>
              <a:buFont typeface="Symbol" panose="05050102010706020507" pitchFamily="18" charset="2"/>
              <a:buChar char=""/>
            </a:pPr>
            <a:r>
              <a:rPr lang="en-IN" sz="1800" kern="100" dirty="0">
                <a:solidFill>
                  <a:srgbClr val="000000"/>
                </a:solidFill>
                <a:effectLst/>
                <a:latin typeface="Carlito"/>
                <a:ea typeface="Calibri" panose="020F0502020204030204" pitchFamily="34" charset="0"/>
                <a:cs typeface="Calibri Light" panose="020F0302020204030204" pitchFamily="34" charset="0"/>
              </a:rPr>
              <a:t>Can be implemented at any device and automated </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50000"/>
              </a:lnSpc>
              <a:buFont typeface="Symbol" panose="05050102010706020507" pitchFamily="18" charset="2"/>
              <a:buChar char=""/>
            </a:pPr>
            <a:r>
              <a:rPr lang="en-IN" sz="1800" kern="100" dirty="0">
                <a:solidFill>
                  <a:srgbClr val="000000"/>
                </a:solidFill>
                <a:effectLst/>
                <a:latin typeface="Carlito"/>
                <a:ea typeface="Calibri" panose="020F0502020204030204" pitchFamily="34" charset="0"/>
                <a:cs typeface="Calibri Light" panose="020F0302020204030204" pitchFamily="34" charset="0"/>
              </a:rPr>
              <a:t>Alert system is quick in case of an emergency </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50000"/>
              </a:lnSpc>
              <a:buFont typeface="Symbol" panose="05050102010706020507" pitchFamily="18" charset="2"/>
              <a:buChar char=""/>
            </a:pPr>
            <a:r>
              <a:rPr lang="en-IN" sz="1800" kern="100" dirty="0">
                <a:solidFill>
                  <a:srgbClr val="000000"/>
                </a:solidFill>
                <a:effectLst/>
                <a:latin typeface="Carlito"/>
                <a:ea typeface="Calibri" panose="020F0502020204030204" pitchFamily="34" charset="0"/>
                <a:cs typeface="Calibri Light" panose="020F0302020204030204" pitchFamily="34" charset="0"/>
              </a:rPr>
              <a:t>Eliminates the use of PC for automation </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50000"/>
              </a:lnSpc>
              <a:buFont typeface="Symbol" panose="05050102010706020507" pitchFamily="18" charset="2"/>
              <a:buChar char=""/>
            </a:pPr>
            <a:r>
              <a:rPr lang="en-IN" sz="1800" kern="100" dirty="0">
                <a:solidFill>
                  <a:srgbClr val="000000"/>
                </a:solidFill>
                <a:effectLst/>
                <a:latin typeface="Carlito"/>
                <a:ea typeface="Calibri" panose="020F0502020204030204" pitchFamily="34" charset="0"/>
                <a:cs typeface="Calibri Light" panose="020F0302020204030204" pitchFamily="34" charset="0"/>
              </a:rPr>
              <a:t>Helps old age people to control the remote devices </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50000"/>
              </a:lnSpc>
              <a:spcAft>
                <a:spcPts val="800"/>
              </a:spcAft>
              <a:buFont typeface="Symbol" panose="05050102010706020507" pitchFamily="18" charset="2"/>
              <a:buChar char=""/>
            </a:pPr>
            <a:r>
              <a:rPr lang="en-IN" sz="1800" kern="100" dirty="0">
                <a:solidFill>
                  <a:srgbClr val="000000"/>
                </a:solidFill>
                <a:effectLst/>
                <a:latin typeface="Carlito"/>
                <a:ea typeface="Calibri" panose="020F0502020204030204" pitchFamily="34" charset="0"/>
                <a:cs typeface="Calibri Light" panose="020F0302020204030204" pitchFamily="34" charset="0"/>
              </a:rPr>
              <a:t>Simple interface  </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6747689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987B24-C5F6-83FD-AC13-2A18EF67F818}"/>
              </a:ext>
            </a:extLst>
          </p:cNvPr>
          <p:cNvSpPr>
            <a:spLocks noGrp="1"/>
          </p:cNvSpPr>
          <p:nvPr>
            <p:ph type="title"/>
          </p:nvPr>
        </p:nvSpPr>
        <p:spPr/>
        <p:txBody>
          <a:bodyPr/>
          <a:lstStyle/>
          <a:p>
            <a:r>
              <a:rPr lang="en-IN" sz="1800" b="1" kern="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Disadvantages</a:t>
            </a:r>
            <a:endParaRPr lang="en-IN" dirty="0"/>
          </a:p>
        </p:txBody>
      </p:sp>
      <p:sp>
        <p:nvSpPr>
          <p:cNvPr id="3" name="Content Placeholder 2">
            <a:extLst>
              <a:ext uri="{FF2B5EF4-FFF2-40B4-BE49-F238E27FC236}">
                <a16:creationId xmlns:a16="http://schemas.microsoft.com/office/drawing/2014/main" id="{69874DEC-11CC-0361-735F-109C245226CD}"/>
              </a:ext>
            </a:extLst>
          </p:cNvPr>
          <p:cNvSpPr>
            <a:spLocks noGrp="1"/>
          </p:cNvSpPr>
          <p:nvPr>
            <p:ph idx="1"/>
          </p:nvPr>
        </p:nvSpPr>
        <p:spPr/>
        <p:txBody>
          <a:bodyPr/>
          <a:lstStyle/>
          <a:p>
            <a:pPr marL="342900" lvl="0" indent="-342900" algn="just">
              <a:lnSpc>
                <a:spcPct val="150000"/>
              </a:lnSpc>
              <a:buFont typeface="Symbol" panose="05050102010706020507" pitchFamily="18" charset="2"/>
              <a:buChar char=""/>
            </a:pPr>
            <a:r>
              <a:rPr lang="en-IN" sz="1800" kern="100" dirty="0">
                <a:solidFill>
                  <a:srgbClr val="000000"/>
                </a:solidFill>
                <a:effectLst/>
                <a:latin typeface="Carlito"/>
                <a:ea typeface="Calibri" panose="020F0502020204030204" pitchFamily="34" charset="0"/>
                <a:cs typeface="Times New Roman" panose="02020603050405020304" pitchFamily="18" charset="0"/>
              </a:rPr>
              <a:t>Replacing humans is dangerous May take time and learning </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50000"/>
              </a:lnSpc>
              <a:buFont typeface="Symbol" panose="05050102010706020507" pitchFamily="18" charset="2"/>
              <a:buChar char=""/>
            </a:pPr>
            <a:r>
              <a:rPr lang="en-IN" sz="1800" kern="100" dirty="0">
                <a:solidFill>
                  <a:srgbClr val="000000"/>
                </a:solidFill>
                <a:effectLst/>
                <a:latin typeface="Carlito"/>
                <a:ea typeface="Calibri" panose="020F0502020204030204" pitchFamily="34" charset="0"/>
                <a:cs typeface="Times New Roman" panose="02020603050405020304" pitchFamily="18" charset="0"/>
              </a:rPr>
              <a:t>Security concerns </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50000"/>
              </a:lnSpc>
              <a:buFont typeface="Symbol" panose="05050102010706020507" pitchFamily="18" charset="2"/>
              <a:buChar char=""/>
            </a:pPr>
            <a:r>
              <a:rPr lang="en-IN" sz="1800" kern="100" dirty="0">
                <a:solidFill>
                  <a:srgbClr val="000000"/>
                </a:solidFill>
                <a:effectLst/>
                <a:latin typeface="Carlito"/>
                <a:ea typeface="Calibri" panose="020F0502020204030204" pitchFamily="34" charset="0"/>
                <a:cs typeface="Times New Roman" panose="02020603050405020304" pitchFamily="18" charset="0"/>
              </a:rPr>
              <a:t>Vulnerable to attacks Most of the times range is restricted </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50000"/>
              </a:lnSpc>
              <a:spcAft>
                <a:spcPts val="800"/>
              </a:spcAft>
              <a:buFont typeface="Symbol" panose="05050102010706020507" pitchFamily="18" charset="2"/>
              <a:buChar char=""/>
            </a:pPr>
            <a:r>
              <a:rPr lang="en-IN" sz="1800" kern="100" dirty="0">
                <a:solidFill>
                  <a:srgbClr val="000000"/>
                </a:solidFill>
                <a:effectLst/>
                <a:latin typeface="Carlito"/>
                <a:ea typeface="Calibri" panose="020F0502020204030204" pitchFamily="34" charset="0"/>
                <a:cs typeface="Times New Roman" panose="02020603050405020304" pitchFamily="18" charset="0"/>
              </a:rPr>
              <a:t>High dependency on sensor devices which makes the system vulnerable if sensor fails</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39743202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00FFBC3-AD69-E187-4F2E-B8C21A981589}"/>
              </a:ext>
            </a:extLst>
          </p:cNvPr>
          <p:cNvSpPr>
            <a:spLocks noGrp="1"/>
          </p:cNvSpPr>
          <p:nvPr>
            <p:ph idx="1"/>
          </p:nvPr>
        </p:nvSpPr>
        <p:spPr/>
        <p:txBody>
          <a:bodyPr>
            <a:normAutofit fontScale="70000" lnSpcReduction="20000"/>
          </a:bodyPr>
          <a:lstStyle/>
          <a:p>
            <a:pPr algn="l">
              <a:lnSpc>
                <a:spcPct val="170000"/>
              </a:lnSpc>
            </a:pPr>
            <a:r>
              <a:rPr lang="en-US" b="0" i="0" dirty="0">
                <a:solidFill>
                  <a:srgbClr val="4F4F4F"/>
                </a:solidFill>
                <a:effectLst/>
                <a:latin typeface="-apple-system"/>
              </a:rPr>
              <a:t>With this home automation project, you can control &amp; monitor the </a:t>
            </a:r>
            <a:r>
              <a:rPr lang="en-US" b="1" i="0" dirty="0">
                <a:solidFill>
                  <a:srgbClr val="4F4F4F"/>
                </a:solidFill>
                <a:effectLst/>
                <a:latin typeface="-apple-system"/>
              </a:rPr>
              <a:t>real-time feedback</a:t>
            </a:r>
            <a:r>
              <a:rPr lang="en-US" b="0" i="0" dirty="0">
                <a:solidFill>
                  <a:srgbClr val="4F4F4F"/>
                </a:solidFill>
                <a:effectLst/>
                <a:latin typeface="-apple-system"/>
              </a:rPr>
              <a:t> of the relays in the </a:t>
            </a:r>
            <a:r>
              <a:rPr lang="en-US" b="1" i="0" dirty="0">
                <a:solidFill>
                  <a:srgbClr val="4F4F4F"/>
                </a:solidFill>
                <a:effectLst/>
                <a:latin typeface="-apple-system"/>
              </a:rPr>
              <a:t>Google Home</a:t>
            </a:r>
            <a:r>
              <a:rPr lang="en-US" b="0" i="0" dirty="0">
                <a:solidFill>
                  <a:srgbClr val="4F4F4F"/>
                </a:solidFill>
                <a:effectLst/>
                <a:latin typeface="-apple-system"/>
              </a:rPr>
              <a:t>, </a:t>
            </a:r>
            <a:r>
              <a:rPr lang="en-US" b="1" i="0" dirty="0">
                <a:solidFill>
                  <a:srgbClr val="4F4F4F"/>
                </a:solidFill>
                <a:effectLst/>
                <a:latin typeface="-apple-system"/>
              </a:rPr>
              <a:t>Amazon Alexa</a:t>
            </a:r>
            <a:r>
              <a:rPr lang="en-US" b="0" i="0" dirty="0">
                <a:solidFill>
                  <a:srgbClr val="4F4F4F"/>
                </a:solidFill>
                <a:effectLst/>
                <a:latin typeface="-apple-system"/>
              </a:rPr>
              <a:t>, and </a:t>
            </a:r>
            <a:r>
              <a:rPr lang="en-US" b="1" i="0" dirty="0">
                <a:solidFill>
                  <a:srgbClr val="4F4F4F"/>
                </a:solidFill>
                <a:effectLst/>
                <a:latin typeface="-apple-system"/>
              </a:rPr>
              <a:t>ESP </a:t>
            </a:r>
            <a:r>
              <a:rPr lang="en-US" b="1" i="0" dirty="0" err="1">
                <a:solidFill>
                  <a:srgbClr val="4F4F4F"/>
                </a:solidFill>
                <a:effectLst/>
                <a:latin typeface="-apple-system"/>
              </a:rPr>
              <a:t>RainMaker</a:t>
            </a:r>
            <a:r>
              <a:rPr lang="en-US" b="1" i="0" dirty="0">
                <a:solidFill>
                  <a:srgbClr val="4F4F4F"/>
                </a:solidFill>
                <a:effectLst/>
                <a:latin typeface="-apple-system"/>
              </a:rPr>
              <a:t> </a:t>
            </a:r>
            <a:r>
              <a:rPr lang="en-US" b="0" i="0" dirty="0">
                <a:solidFill>
                  <a:srgbClr val="4F4F4F"/>
                </a:solidFill>
                <a:effectLst/>
                <a:latin typeface="-apple-system"/>
              </a:rPr>
              <a:t>app from anywhere in the world. If the Wi-Fi is available, the </a:t>
            </a:r>
            <a:r>
              <a:rPr lang="en-US" b="1" i="0" dirty="0">
                <a:solidFill>
                  <a:srgbClr val="4F4F4F"/>
                </a:solidFill>
                <a:effectLst/>
                <a:latin typeface="-apple-system"/>
              </a:rPr>
              <a:t>ESP32</a:t>
            </a:r>
            <a:r>
              <a:rPr lang="en-US" b="0" i="0" dirty="0">
                <a:solidFill>
                  <a:srgbClr val="4F4F4F"/>
                </a:solidFill>
                <a:effectLst/>
                <a:latin typeface="-apple-system"/>
              </a:rPr>
              <a:t> will automatically connect with the Wi-Fi.</a:t>
            </a:r>
          </a:p>
          <a:p>
            <a:pPr algn="l">
              <a:lnSpc>
                <a:spcPct val="170000"/>
              </a:lnSpc>
            </a:pPr>
            <a:br>
              <a:rPr lang="en-US" dirty="0"/>
            </a:br>
            <a:r>
              <a:rPr lang="en-US" b="0" i="0" dirty="0">
                <a:solidFill>
                  <a:srgbClr val="4F4F4F"/>
                </a:solidFill>
                <a:effectLst/>
                <a:latin typeface="-apple-system"/>
              </a:rPr>
              <a:t>For this project, I have used all the </a:t>
            </a:r>
            <a:r>
              <a:rPr lang="en-US" b="1" i="0" dirty="0">
                <a:solidFill>
                  <a:srgbClr val="4F4F4F"/>
                </a:solidFill>
                <a:effectLst/>
                <a:latin typeface="-apple-system"/>
              </a:rPr>
              <a:t>FREE tools</a:t>
            </a:r>
            <a:r>
              <a:rPr lang="en-US" b="0" i="0" dirty="0">
                <a:solidFill>
                  <a:srgbClr val="4F4F4F"/>
                </a:solidFill>
                <a:effectLst/>
                <a:latin typeface="-apple-system"/>
              </a:rPr>
              <a:t>. So if you follow all steps, you can easily make this Smart Home System with </a:t>
            </a:r>
            <a:r>
              <a:rPr lang="en-US" b="1" i="0" dirty="0">
                <a:solidFill>
                  <a:srgbClr val="4F4F4F"/>
                </a:solidFill>
                <a:effectLst/>
                <a:latin typeface="-apple-system"/>
              </a:rPr>
              <a:t>Google Assistant</a:t>
            </a:r>
            <a:r>
              <a:rPr lang="en-US" b="0" i="0" dirty="0">
                <a:solidFill>
                  <a:srgbClr val="4F4F4F"/>
                </a:solidFill>
                <a:effectLst/>
                <a:latin typeface="-apple-system"/>
              </a:rPr>
              <a:t> and </a:t>
            </a:r>
            <a:r>
              <a:rPr lang="en-US" b="1" i="0" dirty="0">
                <a:solidFill>
                  <a:srgbClr val="4F4F4F"/>
                </a:solidFill>
                <a:effectLst/>
                <a:latin typeface="-apple-system"/>
              </a:rPr>
              <a:t>Alexa</a:t>
            </a:r>
            <a:r>
              <a:rPr lang="en-US" b="0" i="0" dirty="0">
                <a:solidFill>
                  <a:srgbClr val="4F4F4F"/>
                </a:solidFill>
                <a:effectLst/>
                <a:latin typeface="-apple-system"/>
              </a:rPr>
              <a:t> to control the appliances with voice commands.</a:t>
            </a:r>
          </a:p>
          <a:p>
            <a:br>
              <a:rPr lang="en-US" dirty="0"/>
            </a:br>
            <a:endParaRPr lang="en-IN" dirty="0"/>
          </a:p>
        </p:txBody>
      </p:sp>
    </p:spTree>
    <p:extLst>
      <p:ext uri="{BB962C8B-B14F-4D97-AF65-F5344CB8AC3E}">
        <p14:creationId xmlns:p14="http://schemas.microsoft.com/office/powerpoint/2010/main" val="274308110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2FA599-E10F-4586-7B15-D03C6E3672C1}"/>
              </a:ext>
            </a:extLst>
          </p:cNvPr>
          <p:cNvSpPr>
            <a:spLocks noGrp="1"/>
          </p:cNvSpPr>
          <p:nvPr>
            <p:ph type="title"/>
          </p:nvPr>
        </p:nvSpPr>
        <p:spPr/>
        <p:txBody>
          <a:bodyPr/>
          <a:lstStyle/>
          <a:p>
            <a:r>
              <a:rPr lang="en-IN" sz="1800" b="1" kern="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Conclusion</a:t>
            </a:r>
            <a:br>
              <a:rPr lang="en-IN" sz="1800" b="1" kern="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br>
            <a:endParaRPr lang="en-IN" dirty="0"/>
          </a:p>
        </p:txBody>
      </p:sp>
      <p:sp>
        <p:nvSpPr>
          <p:cNvPr id="3" name="Content Placeholder 2">
            <a:extLst>
              <a:ext uri="{FF2B5EF4-FFF2-40B4-BE49-F238E27FC236}">
                <a16:creationId xmlns:a16="http://schemas.microsoft.com/office/drawing/2014/main" id="{4ABC78FE-63CD-BFD0-F68F-7388EFC5A6EB}"/>
              </a:ext>
            </a:extLst>
          </p:cNvPr>
          <p:cNvSpPr>
            <a:spLocks noGrp="1"/>
          </p:cNvSpPr>
          <p:nvPr>
            <p:ph idx="1"/>
          </p:nvPr>
        </p:nvSpPr>
        <p:spPr/>
        <p:txBody>
          <a:bodyPr/>
          <a:lstStyle/>
          <a:p>
            <a:r>
              <a:rPr lang="en-IN" sz="1800" kern="100" dirty="0">
                <a:effectLst/>
                <a:latin typeface="Carlito"/>
                <a:ea typeface="Calibri" panose="020F0502020204030204" pitchFamily="34" charset="0"/>
                <a:cs typeface="Times New Roman" panose="02020603050405020304" pitchFamily="18" charset="0"/>
              </a:rPr>
              <a:t>In conclusion, the Home Automation System using IoT represents a paradigm shift in home management, offering users unprecedented control, efficiency, and security. This project serves as a testament to the transformative potential of IoT in shaping smarter and more connected living spaces.</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30100248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298FA6-025E-4572-5E41-1ECCCDA4544C}"/>
              </a:ext>
            </a:extLst>
          </p:cNvPr>
          <p:cNvSpPr>
            <a:spLocks noGrp="1"/>
          </p:cNvSpPr>
          <p:nvPr>
            <p:ph type="title"/>
          </p:nvPr>
        </p:nvSpPr>
        <p:spPr/>
        <p:txBody>
          <a:bodyPr>
            <a:normAutofit/>
          </a:bodyPr>
          <a:lstStyle/>
          <a:p>
            <a:r>
              <a:rPr lang="en-IN" sz="2800" b="1" kern="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Reference</a:t>
            </a:r>
            <a:br>
              <a:rPr lang="en-IN" sz="2800" b="1" kern="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br>
            <a:endParaRPr lang="en-IN" sz="2800" dirty="0"/>
          </a:p>
        </p:txBody>
      </p:sp>
      <p:sp>
        <p:nvSpPr>
          <p:cNvPr id="3" name="Content Placeholder 2">
            <a:extLst>
              <a:ext uri="{FF2B5EF4-FFF2-40B4-BE49-F238E27FC236}">
                <a16:creationId xmlns:a16="http://schemas.microsoft.com/office/drawing/2014/main" id="{FFAE47B7-E27B-BBC3-9977-77837BDE2A25}"/>
              </a:ext>
            </a:extLst>
          </p:cNvPr>
          <p:cNvSpPr>
            <a:spLocks noGrp="1"/>
          </p:cNvSpPr>
          <p:nvPr>
            <p:ph idx="1"/>
          </p:nvPr>
        </p:nvSpPr>
        <p:spPr/>
        <p:txBody>
          <a:bodyPr>
            <a:normAutofit fontScale="62500" lnSpcReduction="20000"/>
          </a:bodyPr>
          <a:lstStyle/>
          <a:p>
            <a:pPr marL="342900" lvl="0" indent="-342900">
              <a:lnSpc>
                <a:spcPct val="150000"/>
              </a:lnSpc>
              <a:buFont typeface="Symbol" panose="05050102010706020507" pitchFamily="18" charset="2"/>
              <a:buChar char=""/>
            </a:pPr>
            <a:r>
              <a:rPr lang="en-IN" sz="1800" kern="100" dirty="0">
                <a:solidFill>
                  <a:srgbClr val="000000"/>
                </a:solidFill>
                <a:effectLst/>
                <a:latin typeface="Carlito"/>
                <a:ea typeface="Calibri" panose="020F0502020204030204" pitchFamily="34" charset="0"/>
                <a:cs typeface="Times New Roman" panose="02020603050405020304" pitchFamily="18" charset="0"/>
              </a:rPr>
              <a:t>Git Hub </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50000"/>
              </a:lnSpc>
              <a:buFont typeface="Symbol" panose="05050102010706020507" pitchFamily="18" charset="2"/>
              <a:buChar char=""/>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Esp 32 Module-</a:t>
            </a:r>
            <a:r>
              <a:rPr lang="en-IN" sz="1800" u="sng" kern="100" dirty="0">
                <a:solidFill>
                  <a:srgbClr val="0000FF"/>
                </a:solidFill>
                <a:effectLst/>
                <a:latin typeface="Carlito"/>
                <a:ea typeface="Calibri" panose="020F0502020204030204" pitchFamily="34" charset="0"/>
                <a:cs typeface="Times New Roman" panose="02020603050405020304" pitchFamily="18" charset="0"/>
                <a:hlinkClick r:id="rId2"/>
              </a:rPr>
              <a:t>https://amzn.to/3ymRZcT</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50000"/>
              </a:lnSpc>
              <a:buFont typeface="Symbol" panose="05050102010706020507" pitchFamily="18" charset="2"/>
              <a:buChar char=""/>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Relay Module 4 channel-</a:t>
            </a:r>
            <a:r>
              <a:rPr lang="en-IN" sz="1800" u="sng" kern="100" dirty="0">
                <a:solidFill>
                  <a:srgbClr val="0000FF"/>
                </a:solidFill>
                <a:effectLst/>
                <a:latin typeface="Carlito"/>
                <a:ea typeface="Calibri" panose="020F0502020204030204" pitchFamily="34" charset="0"/>
                <a:cs typeface="Times New Roman" panose="02020603050405020304" pitchFamily="18" charset="0"/>
                <a:hlinkClick r:id="rId3"/>
              </a:rPr>
              <a:t>https://amzn.to/3yxxPNN</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50000"/>
              </a:lnSpc>
              <a:buFont typeface="Symbol" panose="05050102010706020507" pitchFamily="18" charset="2"/>
              <a:buChar char=""/>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Manual switches -</a:t>
            </a:r>
            <a:r>
              <a:rPr lang="en-IN" sz="1800" u="sng" kern="100" dirty="0">
                <a:solidFill>
                  <a:srgbClr val="0000FF"/>
                </a:solidFill>
                <a:effectLst/>
                <a:latin typeface="Carlito"/>
                <a:ea typeface="Calibri" panose="020F0502020204030204" pitchFamily="34" charset="0"/>
                <a:cs typeface="Times New Roman" panose="02020603050405020304" pitchFamily="18" charset="0"/>
                <a:hlinkClick r:id="rId4"/>
              </a:rPr>
              <a:t>https://www.amazon.in/dp/B08R5KNZWP/ref=sspa_dk_detail_2?pd_rd_i=B08R5KNZWP&amp;pd_rd_w=Fb8EL&amp;content-id=amzn1.sym.0fcdb56a-738b-4621-9da7-d47193883987&amp;pf_rd_p=0fcdb56a-738b-4621-9da7-d47193883987&amp;pf_rd_r=N8CGN9CNFDCX5EEDW9Q3&amp;pd_rd_wg=jAMMX&amp;pd_rd_r=218192bd-effe-4375-9b1b-c65107690419&amp;s=industrial&amp;sp_csd=d2lkZ2V0TmFtZT1zcF9kZXRhaWwy&amp;th=1</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50000"/>
              </a:lnSpc>
              <a:spcAft>
                <a:spcPts val="800"/>
              </a:spcAft>
              <a:buFont typeface="Symbol" panose="05050102010706020507" pitchFamily="18" charset="2"/>
              <a:buChar char=""/>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LED Lights-</a:t>
            </a:r>
            <a:r>
              <a:rPr lang="en-IN" sz="1800" u="sng" kern="100" dirty="0">
                <a:solidFill>
                  <a:srgbClr val="0000FF"/>
                </a:solidFill>
                <a:effectLst/>
                <a:latin typeface="Carlito"/>
                <a:ea typeface="Calibri" panose="020F0502020204030204" pitchFamily="34" charset="0"/>
                <a:cs typeface="Times New Roman" panose="02020603050405020304" pitchFamily="18" charset="0"/>
                <a:hlinkClick r:id="rId5"/>
              </a:rPr>
              <a:t>https://www.amazon.in/Philips-0-5-Decomini-Multicolor-Pack/dp/B01BGP193Y/ref=pd_vtp_h_pd_vtp_h_d_sccl_4/261-1852555-4406809?pd_rd_w=qixxP&amp;content-id=amzn1.sym.6c9a4279-ad42-4fd6-b9a9-3cd14ede34c9&amp;pf_rd_p=6c9a4279-ad42-4fd6-b9a9-3cd14ede34c9&amp;pf_rd_r=FF75H7WS7W8XDJ1YPJY3&amp;pd_rd_wg=1jV5s&amp;pd_rd_r=3141cd6a-3b04-474b-a92d-047bbb66aaf2&amp;pd_rd_i=B01BGP193Y&amp;psc=1</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15533473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4DB5CE5-BA5D-45E0-C2C8-8550F8A158CA}"/>
              </a:ext>
            </a:extLst>
          </p:cNvPr>
          <p:cNvSpPr>
            <a:spLocks noGrp="1"/>
          </p:cNvSpPr>
          <p:nvPr>
            <p:ph type="title"/>
          </p:nvPr>
        </p:nvSpPr>
        <p:spPr/>
        <p:txBody>
          <a:bodyPr>
            <a:normAutofit fontScale="90000"/>
          </a:bodyPr>
          <a:lstStyle/>
          <a:p>
            <a:r>
              <a:rPr lang="en-US" b="1" i="0" dirty="0">
                <a:effectLst/>
                <a:latin typeface="-apple-system"/>
              </a:rPr>
              <a:t>Required Components for the ESP32 project</a:t>
            </a:r>
            <a:br>
              <a:rPr lang="en-US" b="1" i="0" dirty="0">
                <a:effectLst/>
                <a:latin typeface="-apple-system"/>
              </a:rPr>
            </a:br>
            <a:br>
              <a:rPr lang="en-US" dirty="0"/>
            </a:br>
            <a:endParaRPr lang="en-IN" dirty="0"/>
          </a:p>
        </p:txBody>
      </p:sp>
      <p:sp>
        <p:nvSpPr>
          <p:cNvPr id="4" name="Content Placeholder 3">
            <a:extLst>
              <a:ext uri="{FF2B5EF4-FFF2-40B4-BE49-F238E27FC236}">
                <a16:creationId xmlns:a16="http://schemas.microsoft.com/office/drawing/2014/main" id="{005AC573-BDB4-EE29-B382-B501444F05AB}"/>
              </a:ext>
            </a:extLst>
          </p:cNvPr>
          <p:cNvSpPr>
            <a:spLocks noGrp="1"/>
          </p:cNvSpPr>
          <p:nvPr>
            <p:ph idx="1"/>
          </p:nvPr>
        </p:nvSpPr>
        <p:spPr/>
        <p:txBody>
          <a:bodyPr/>
          <a:lstStyle/>
          <a:p>
            <a:pPr algn="l"/>
            <a:r>
              <a:rPr lang="en-IN" sz="1800" b="1" kern="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ESP32 Microcontroller</a:t>
            </a:r>
          </a:p>
          <a:p>
            <a:r>
              <a:rPr lang="en-IN" sz="1800" b="1" kern="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Relay Module 4 channel</a:t>
            </a:r>
          </a:p>
          <a:p>
            <a:r>
              <a:rPr lang="en-IN" sz="1800" b="1" kern="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Switches</a:t>
            </a:r>
          </a:p>
          <a:p>
            <a:r>
              <a:rPr lang="en-IN" sz="1800" b="1" kern="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Buttons</a:t>
            </a:r>
          </a:p>
          <a:p>
            <a:r>
              <a:rPr lang="en-IN" sz="1800" b="1" kern="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LED Lights</a:t>
            </a:r>
          </a:p>
          <a:p>
            <a:r>
              <a:rPr lang="en-IN" sz="1800" b="1" kern="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Bulb Holders</a:t>
            </a:r>
          </a:p>
          <a:p>
            <a:r>
              <a:rPr lang="en-IN" sz="1800" b="1" kern="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ESP Rainmaker</a:t>
            </a:r>
          </a:p>
          <a:p>
            <a:r>
              <a:rPr lang="en-IN" sz="1800" kern="100" dirty="0">
                <a:effectLst/>
                <a:latin typeface="Calibri" panose="020F0502020204030204" pitchFamily="34" charset="0"/>
                <a:ea typeface="Calibri" panose="020F0502020204030204" pitchFamily="34" charset="0"/>
                <a:cs typeface="Times New Roman" panose="02020603050405020304" pitchFamily="18" charset="0"/>
              </a:rPr>
              <a:t>ESP Rainmaker User Interface for app.</a:t>
            </a:r>
          </a:p>
          <a:p>
            <a:pPr marL="0" indent="0" algn="l">
              <a:buNone/>
            </a:pPr>
            <a:endParaRPr lang="en-IN" b="1" i="0" dirty="0">
              <a:effectLst/>
              <a:latin typeface="-apple-system"/>
            </a:endParaRPr>
          </a:p>
          <a:p>
            <a:endParaRPr lang="en-IN" dirty="0"/>
          </a:p>
        </p:txBody>
      </p:sp>
    </p:spTree>
    <p:extLst>
      <p:ext uri="{BB962C8B-B14F-4D97-AF65-F5344CB8AC3E}">
        <p14:creationId xmlns:p14="http://schemas.microsoft.com/office/powerpoint/2010/main" val="18830762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57F1624-CD48-F795-32BB-D19709020B6C}"/>
              </a:ext>
            </a:extLst>
          </p:cNvPr>
          <p:cNvSpPr>
            <a:spLocks noGrp="1"/>
          </p:cNvSpPr>
          <p:nvPr>
            <p:ph idx="1"/>
          </p:nvPr>
        </p:nvSpPr>
        <p:spPr/>
        <p:txBody>
          <a:bodyPr/>
          <a:lstStyle/>
          <a:p>
            <a:r>
              <a:rPr lang="en-IN" sz="1800" b="1" kern="100" dirty="0">
                <a:effectLst/>
                <a:latin typeface="Calibri" panose="020F0502020204030204" pitchFamily="34" charset="0"/>
                <a:ea typeface="Calibri" panose="020F0502020204030204" pitchFamily="34" charset="0"/>
                <a:cs typeface="Times New Roman" panose="02020603050405020304" pitchFamily="18" charset="0"/>
              </a:rPr>
              <a:t>ESP Rainmaker User Interface for app.</a:t>
            </a:r>
          </a:p>
          <a:p>
            <a:r>
              <a:rPr lang="en-IN" sz="1800" b="1" kern="100" dirty="0">
                <a:effectLst/>
                <a:latin typeface="Calibri" panose="020F0502020204030204" pitchFamily="34" charset="0"/>
                <a:ea typeface="Calibri" panose="020F0502020204030204" pitchFamily="34" charset="0"/>
                <a:cs typeface="Times New Roman" panose="02020603050405020304" pitchFamily="18" charset="0"/>
              </a:rPr>
              <a:t>ESP Rainmaker Dashboard for web.</a:t>
            </a:r>
          </a:p>
          <a:p>
            <a:r>
              <a:rPr lang="en-IN" sz="1800" b="1" kern="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Circuit for ESP32 Control 4 Relays</a:t>
            </a:r>
          </a:p>
          <a:p>
            <a:endParaRPr lang="en-IN" sz="1800" b="1" kern="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42736317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80DEED-A526-59CA-86A6-71529C53C314}"/>
              </a:ext>
            </a:extLst>
          </p:cNvPr>
          <p:cNvSpPr>
            <a:spLocks noGrp="1"/>
          </p:cNvSpPr>
          <p:nvPr>
            <p:ph type="title"/>
          </p:nvPr>
        </p:nvSpPr>
        <p:spPr/>
        <p:txBody>
          <a:bodyPr>
            <a:normAutofit/>
          </a:bodyPr>
          <a:lstStyle/>
          <a:p>
            <a:r>
              <a:rPr lang="en-IN" sz="2400" dirty="0">
                <a:effectLst/>
                <a:latin typeface="Calibri" panose="020F0502020204030204" pitchFamily="34" charset="0"/>
                <a:ea typeface="Calibri" panose="020F0502020204030204" pitchFamily="34" charset="0"/>
                <a:cs typeface="Times New Roman" panose="02020603050405020304" pitchFamily="18" charset="0"/>
              </a:rPr>
              <a:t>ESP32 Microcontroller</a:t>
            </a:r>
            <a:endParaRPr lang="en-IN" sz="2400" dirty="0"/>
          </a:p>
        </p:txBody>
      </p:sp>
      <p:sp>
        <p:nvSpPr>
          <p:cNvPr id="3" name="Content Placeholder 2">
            <a:extLst>
              <a:ext uri="{FF2B5EF4-FFF2-40B4-BE49-F238E27FC236}">
                <a16:creationId xmlns:a16="http://schemas.microsoft.com/office/drawing/2014/main" id="{4354B997-8B42-0420-8C83-A14099EC9138}"/>
              </a:ext>
            </a:extLst>
          </p:cNvPr>
          <p:cNvSpPr>
            <a:spLocks noGrp="1"/>
          </p:cNvSpPr>
          <p:nvPr>
            <p:ph idx="1"/>
          </p:nvPr>
        </p:nvSpPr>
        <p:spPr/>
        <p:txBody>
          <a:bodyPr/>
          <a:lstStyle/>
          <a:p>
            <a:pPr>
              <a:lnSpc>
                <a:spcPct val="150000"/>
              </a:lnSpc>
            </a:pPr>
            <a:r>
              <a:rPr lang="en-IN" sz="1800" dirty="0">
                <a:solidFill>
                  <a:srgbClr val="000000"/>
                </a:solidFill>
                <a:effectLst/>
                <a:latin typeface="Carlito"/>
                <a:ea typeface="Times New Roman" panose="02020603050405020304" pitchFamily="18" charset="0"/>
                <a:cs typeface="Arial" panose="020B0604020202020204" pitchFamily="34" charset="0"/>
              </a:rPr>
              <a:t>ESP32 is already integrated antenna and RF, power amplifier, low-noise amplifiers, filters, and power management mode. The entire solution takes up the least amount of printed circuit board area. This board is used with 5 GHz dual-mode Wi-Fi and chips by TSMC 40nm low power technology, power and RF properties best, which is safe, reliable, and scalable to a variety of applications. </a:t>
            </a:r>
            <a:endParaRPr lang="en-IN" sz="1800" dirty="0">
              <a:effectLst/>
              <a:latin typeface="Times New Roman" panose="02020603050405020304" pitchFamily="18" charset="0"/>
              <a:ea typeface="Times New Roman" panose="02020603050405020304" pitchFamily="18" charset="0"/>
            </a:endParaRPr>
          </a:p>
          <a:p>
            <a:endParaRPr lang="en-IN" dirty="0"/>
          </a:p>
        </p:txBody>
      </p:sp>
    </p:spTree>
    <p:extLst>
      <p:ext uri="{BB962C8B-B14F-4D97-AF65-F5344CB8AC3E}">
        <p14:creationId xmlns:p14="http://schemas.microsoft.com/office/powerpoint/2010/main" val="11107912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E2E9A22-592D-250C-BEF7-7E76F35C263B}"/>
              </a:ext>
            </a:extLst>
          </p:cNvPr>
          <p:cNvSpPr>
            <a:spLocks noGrp="1"/>
          </p:cNvSpPr>
          <p:nvPr>
            <p:ph type="title"/>
          </p:nvPr>
        </p:nvSpPr>
        <p:spPr/>
        <p:txBody>
          <a:bodyPr/>
          <a:lstStyle/>
          <a:p>
            <a:r>
              <a:rPr lang="en-IN" sz="1800" b="1" kern="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2.1 ESP32 Microcontroller</a:t>
            </a:r>
            <a:br>
              <a:rPr lang="en-IN" sz="1800" b="1" kern="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br>
            <a:endParaRPr lang="en-IN" dirty="0"/>
          </a:p>
        </p:txBody>
      </p:sp>
      <p:sp>
        <p:nvSpPr>
          <p:cNvPr id="6" name="Content Placeholder 5">
            <a:extLst>
              <a:ext uri="{FF2B5EF4-FFF2-40B4-BE49-F238E27FC236}">
                <a16:creationId xmlns:a16="http://schemas.microsoft.com/office/drawing/2014/main" id="{DA6C6F0B-1DE7-5AAC-F3CE-0C256687A9F3}"/>
              </a:ext>
            </a:extLst>
          </p:cNvPr>
          <p:cNvSpPr>
            <a:spLocks noGrp="1"/>
          </p:cNvSpPr>
          <p:nvPr>
            <p:ph idx="1"/>
          </p:nvPr>
        </p:nvSpPr>
        <p:spPr/>
        <p:txBody>
          <a:bodyPr>
            <a:normAutofit fontScale="92500" lnSpcReduction="10000"/>
          </a:bodyPr>
          <a:lstStyle/>
          <a:p>
            <a:r>
              <a:rPr lang="en-US" b="1" i="0" dirty="0">
                <a:solidFill>
                  <a:srgbClr val="202122"/>
                </a:solidFill>
                <a:effectLst/>
                <a:latin typeface="Arial" panose="020B0604020202020204" pitchFamily="34" charset="0"/>
              </a:rPr>
              <a:t>ESP32</a:t>
            </a:r>
            <a:r>
              <a:rPr lang="en-US" b="0" i="0" dirty="0">
                <a:solidFill>
                  <a:srgbClr val="202122"/>
                </a:solidFill>
                <a:effectLst/>
                <a:latin typeface="Arial" panose="020B0604020202020204" pitchFamily="34" charset="0"/>
              </a:rPr>
              <a:t> is a series of low-cost, low-power </a:t>
            </a:r>
            <a:r>
              <a:rPr lang="en-US" b="0" i="0" u="none" strike="noStrike" dirty="0">
                <a:solidFill>
                  <a:srgbClr val="3366CC"/>
                </a:solidFill>
                <a:effectLst/>
                <a:latin typeface="Arial" panose="020B0604020202020204" pitchFamily="34" charset="0"/>
                <a:hlinkClick r:id="rId2" tooltip="System on a chip"/>
              </a:rPr>
              <a:t>system on a chip</a:t>
            </a:r>
            <a:r>
              <a:rPr lang="en-US" b="0" i="0" dirty="0">
                <a:solidFill>
                  <a:srgbClr val="202122"/>
                </a:solidFill>
                <a:effectLst/>
                <a:latin typeface="Arial" panose="020B0604020202020204" pitchFamily="34" charset="0"/>
              </a:rPr>
              <a:t> </a:t>
            </a:r>
            <a:r>
              <a:rPr lang="en-US" b="0" i="0" u="none" strike="noStrike" dirty="0">
                <a:solidFill>
                  <a:srgbClr val="3366CC"/>
                </a:solidFill>
                <a:effectLst/>
                <a:latin typeface="Arial" panose="020B0604020202020204" pitchFamily="34" charset="0"/>
                <a:hlinkClick r:id="rId3" tooltip="Microcontroller"/>
              </a:rPr>
              <a:t>microcontrollers</a:t>
            </a:r>
            <a:r>
              <a:rPr lang="en-US" b="0" i="0" dirty="0">
                <a:solidFill>
                  <a:srgbClr val="202122"/>
                </a:solidFill>
                <a:effectLst/>
                <a:latin typeface="Arial" panose="020B0604020202020204" pitchFamily="34" charset="0"/>
              </a:rPr>
              <a:t> with integrated </a:t>
            </a:r>
            <a:r>
              <a:rPr lang="en-US" b="0" i="0" u="none" strike="noStrike" dirty="0">
                <a:solidFill>
                  <a:srgbClr val="3366CC"/>
                </a:solidFill>
                <a:effectLst/>
                <a:latin typeface="Arial" panose="020B0604020202020204" pitchFamily="34" charset="0"/>
                <a:hlinkClick r:id="rId4" tooltip="Wi-Fi"/>
              </a:rPr>
              <a:t>Wi-Fi</a:t>
            </a:r>
            <a:r>
              <a:rPr lang="en-US" b="0" i="0" dirty="0">
                <a:solidFill>
                  <a:srgbClr val="202122"/>
                </a:solidFill>
                <a:effectLst/>
                <a:latin typeface="Arial" panose="020B0604020202020204" pitchFamily="34" charset="0"/>
              </a:rPr>
              <a:t> and dual-mode </a:t>
            </a:r>
            <a:r>
              <a:rPr lang="en-US" b="0" i="0" u="none" strike="noStrike" dirty="0">
                <a:solidFill>
                  <a:srgbClr val="3366CC"/>
                </a:solidFill>
                <a:effectLst/>
                <a:latin typeface="Arial" panose="020B0604020202020204" pitchFamily="34" charset="0"/>
                <a:hlinkClick r:id="rId5" tooltip="Bluetooth"/>
              </a:rPr>
              <a:t>Bluetooth</a:t>
            </a:r>
            <a:r>
              <a:rPr lang="en-US" b="0" i="0" dirty="0">
                <a:solidFill>
                  <a:srgbClr val="202122"/>
                </a:solidFill>
                <a:effectLst/>
                <a:latin typeface="Arial" panose="020B0604020202020204" pitchFamily="34" charset="0"/>
              </a:rPr>
              <a:t>. The ESP32 series employs either a </a:t>
            </a:r>
            <a:r>
              <a:rPr lang="en-US" b="0" i="0" u="none" strike="noStrike" dirty="0" err="1">
                <a:solidFill>
                  <a:srgbClr val="3366CC"/>
                </a:solidFill>
                <a:effectLst/>
                <a:latin typeface="Arial" panose="020B0604020202020204" pitchFamily="34" charset="0"/>
                <a:hlinkClick r:id="rId6" tooltip="Tensilica"/>
              </a:rPr>
              <a:t>Tensilica</a:t>
            </a:r>
            <a:r>
              <a:rPr lang="en-US" b="0" i="0" dirty="0">
                <a:solidFill>
                  <a:srgbClr val="202122"/>
                </a:solidFill>
                <a:effectLst/>
                <a:latin typeface="Arial" panose="020B0604020202020204" pitchFamily="34" charset="0"/>
              </a:rPr>
              <a:t> </a:t>
            </a:r>
            <a:r>
              <a:rPr lang="en-US" b="0" i="0" dirty="0" err="1">
                <a:solidFill>
                  <a:srgbClr val="202122"/>
                </a:solidFill>
                <a:effectLst/>
                <a:latin typeface="Arial" panose="020B0604020202020204" pitchFamily="34" charset="0"/>
              </a:rPr>
              <a:t>Xtensa</a:t>
            </a:r>
            <a:r>
              <a:rPr lang="en-US" b="0" i="0" dirty="0">
                <a:solidFill>
                  <a:srgbClr val="202122"/>
                </a:solidFill>
                <a:effectLst/>
                <a:latin typeface="Arial" panose="020B0604020202020204" pitchFamily="34" charset="0"/>
              </a:rPr>
              <a:t> LX6 microprocessor in both dual-core and </a:t>
            </a:r>
            <a:r>
              <a:rPr lang="en-US" b="0" i="0" u="none" strike="noStrike" dirty="0">
                <a:solidFill>
                  <a:srgbClr val="3366CC"/>
                </a:solidFill>
                <a:effectLst/>
                <a:latin typeface="Arial" panose="020B0604020202020204" pitchFamily="34" charset="0"/>
                <a:hlinkClick r:id="rId7" tooltip="Single-core"/>
              </a:rPr>
              <a:t>single-core</a:t>
            </a:r>
            <a:r>
              <a:rPr lang="en-US" b="0" i="0" dirty="0">
                <a:solidFill>
                  <a:srgbClr val="202122"/>
                </a:solidFill>
                <a:effectLst/>
                <a:latin typeface="Arial" panose="020B0604020202020204" pitchFamily="34" charset="0"/>
              </a:rPr>
              <a:t> variations, </a:t>
            </a:r>
            <a:r>
              <a:rPr lang="en-US" b="0" i="0" dirty="0" err="1">
                <a:solidFill>
                  <a:srgbClr val="202122"/>
                </a:solidFill>
                <a:effectLst/>
                <a:latin typeface="Arial" panose="020B0604020202020204" pitchFamily="34" charset="0"/>
              </a:rPr>
              <a:t>Xtensa</a:t>
            </a:r>
            <a:r>
              <a:rPr lang="en-US" b="0" i="0" dirty="0">
                <a:solidFill>
                  <a:srgbClr val="202122"/>
                </a:solidFill>
                <a:effectLst/>
                <a:latin typeface="Arial" panose="020B0604020202020204" pitchFamily="34" charset="0"/>
              </a:rPr>
              <a:t> LX7 dual-core microprocessor or a </a:t>
            </a:r>
            <a:r>
              <a:rPr lang="en-US" b="0" i="0" u="none" strike="noStrike" dirty="0">
                <a:solidFill>
                  <a:srgbClr val="3366CC"/>
                </a:solidFill>
                <a:effectLst/>
                <a:latin typeface="Arial" panose="020B0604020202020204" pitchFamily="34" charset="0"/>
                <a:hlinkClick r:id="rId7" tooltip="Single-core"/>
              </a:rPr>
              <a:t>single-core</a:t>
            </a:r>
            <a:r>
              <a:rPr lang="en-US" b="0" i="0" dirty="0">
                <a:solidFill>
                  <a:srgbClr val="202122"/>
                </a:solidFill>
                <a:effectLst/>
                <a:latin typeface="Arial" panose="020B0604020202020204" pitchFamily="34" charset="0"/>
              </a:rPr>
              <a:t> </a:t>
            </a:r>
            <a:r>
              <a:rPr lang="en-US" b="0" i="0" u="none" strike="noStrike" dirty="0">
                <a:solidFill>
                  <a:srgbClr val="3366CC"/>
                </a:solidFill>
                <a:effectLst/>
                <a:latin typeface="Arial" panose="020B0604020202020204" pitchFamily="34" charset="0"/>
                <a:hlinkClick r:id="rId8" tooltip="RISC-V"/>
              </a:rPr>
              <a:t>RISC-V</a:t>
            </a:r>
            <a:r>
              <a:rPr lang="en-US" b="0" i="0" dirty="0">
                <a:solidFill>
                  <a:srgbClr val="202122"/>
                </a:solidFill>
                <a:effectLst/>
                <a:latin typeface="Arial" panose="020B0604020202020204" pitchFamily="34" charset="0"/>
              </a:rPr>
              <a:t> microprocessor and includes built-in antenna switches, </a:t>
            </a:r>
            <a:r>
              <a:rPr lang="en-US" b="0" i="0" u="none" strike="noStrike" dirty="0">
                <a:solidFill>
                  <a:srgbClr val="3366CC"/>
                </a:solidFill>
                <a:effectLst/>
                <a:latin typeface="Arial" panose="020B0604020202020204" pitchFamily="34" charset="0"/>
                <a:hlinkClick r:id="rId9" tooltip="Radio frequency"/>
              </a:rPr>
              <a:t>RF</a:t>
            </a:r>
            <a:r>
              <a:rPr lang="en-US" b="0" i="0" dirty="0">
                <a:solidFill>
                  <a:srgbClr val="202122"/>
                </a:solidFill>
                <a:effectLst/>
                <a:latin typeface="Arial" panose="020B0604020202020204" pitchFamily="34" charset="0"/>
              </a:rPr>
              <a:t> </a:t>
            </a:r>
            <a:r>
              <a:rPr lang="en-US" b="0" i="0" u="none" strike="noStrike" dirty="0">
                <a:solidFill>
                  <a:srgbClr val="3366CC"/>
                </a:solidFill>
                <a:effectLst/>
                <a:latin typeface="Arial" panose="020B0604020202020204" pitchFamily="34" charset="0"/>
                <a:hlinkClick r:id="rId10" tooltip="Balun"/>
              </a:rPr>
              <a:t>balun</a:t>
            </a:r>
            <a:r>
              <a:rPr lang="en-US" b="0" i="0" dirty="0">
                <a:solidFill>
                  <a:srgbClr val="202122"/>
                </a:solidFill>
                <a:effectLst/>
                <a:latin typeface="Arial" panose="020B0604020202020204" pitchFamily="34" charset="0"/>
              </a:rPr>
              <a:t>, power amplifier, low-noise receive amplifier, filters, and power-management modules. ESP32 is created and developed by </a:t>
            </a:r>
            <a:r>
              <a:rPr lang="en-US" b="0" i="0" u="none" strike="noStrike" dirty="0" err="1">
                <a:solidFill>
                  <a:srgbClr val="3366CC"/>
                </a:solidFill>
                <a:effectLst/>
                <a:latin typeface="Arial" panose="020B0604020202020204" pitchFamily="34" charset="0"/>
                <a:hlinkClick r:id="rId11" tooltip="Espressif Systems"/>
              </a:rPr>
              <a:t>Espressif</a:t>
            </a:r>
            <a:r>
              <a:rPr lang="en-US" b="0" i="0" u="none" strike="noStrike" dirty="0">
                <a:solidFill>
                  <a:srgbClr val="3366CC"/>
                </a:solidFill>
                <a:effectLst/>
                <a:latin typeface="Arial" panose="020B0604020202020204" pitchFamily="34" charset="0"/>
                <a:hlinkClick r:id="rId11" tooltip="Espressif Systems"/>
              </a:rPr>
              <a:t> Systems</a:t>
            </a:r>
            <a:r>
              <a:rPr lang="en-US" b="0" i="0" dirty="0">
                <a:solidFill>
                  <a:srgbClr val="202122"/>
                </a:solidFill>
                <a:effectLst/>
                <a:latin typeface="Arial" panose="020B0604020202020204" pitchFamily="34" charset="0"/>
              </a:rPr>
              <a:t>, a Chinese company based in Shanghai, and is manufactured by </a:t>
            </a:r>
            <a:r>
              <a:rPr lang="en-US" b="0" i="0" u="none" strike="noStrike" dirty="0">
                <a:solidFill>
                  <a:srgbClr val="3366CC"/>
                </a:solidFill>
                <a:effectLst/>
                <a:latin typeface="Arial" panose="020B0604020202020204" pitchFamily="34" charset="0"/>
                <a:hlinkClick r:id="rId12" tooltip="TSMC"/>
              </a:rPr>
              <a:t>TSMC</a:t>
            </a:r>
            <a:r>
              <a:rPr lang="en-US" b="0" i="0" dirty="0">
                <a:solidFill>
                  <a:srgbClr val="202122"/>
                </a:solidFill>
                <a:effectLst/>
                <a:latin typeface="Arial" panose="020B0604020202020204" pitchFamily="34" charset="0"/>
              </a:rPr>
              <a:t> using their 40 nm process.</a:t>
            </a:r>
            <a:r>
              <a:rPr lang="en-US" b="0" i="0" u="none" strike="noStrike" baseline="30000" dirty="0">
                <a:solidFill>
                  <a:srgbClr val="3366CC"/>
                </a:solidFill>
                <a:effectLst/>
                <a:latin typeface="Arial" panose="020B0604020202020204" pitchFamily="34" charset="0"/>
                <a:hlinkClick r:id="rId13"/>
              </a:rPr>
              <a:t>[2]</a:t>
            </a:r>
            <a:r>
              <a:rPr lang="en-US" b="0" i="0" dirty="0">
                <a:solidFill>
                  <a:srgbClr val="202122"/>
                </a:solidFill>
                <a:effectLst/>
                <a:latin typeface="Arial" panose="020B0604020202020204" pitchFamily="34" charset="0"/>
              </a:rPr>
              <a:t> It is a successor to the </a:t>
            </a:r>
            <a:r>
              <a:rPr lang="en-US" b="0" i="0" u="none" strike="noStrike" dirty="0">
                <a:solidFill>
                  <a:srgbClr val="3366CC"/>
                </a:solidFill>
                <a:effectLst/>
                <a:latin typeface="Arial" panose="020B0604020202020204" pitchFamily="34" charset="0"/>
                <a:hlinkClick r:id="rId14" tooltip="ESP8266"/>
              </a:rPr>
              <a:t>ESP8266</a:t>
            </a:r>
            <a:r>
              <a:rPr lang="en-US" b="0" i="0" dirty="0">
                <a:solidFill>
                  <a:srgbClr val="202122"/>
                </a:solidFill>
                <a:effectLst/>
                <a:latin typeface="Arial" panose="020B0604020202020204" pitchFamily="34" charset="0"/>
              </a:rPr>
              <a:t> microcontroller.</a:t>
            </a:r>
            <a:endParaRPr lang="en-IN" dirty="0"/>
          </a:p>
        </p:txBody>
      </p:sp>
    </p:spTree>
    <p:extLst>
      <p:ext uri="{BB962C8B-B14F-4D97-AF65-F5344CB8AC3E}">
        <p14:creationId xmlns:p14="http://schemas.microsoft.com/office/powerpoint/2010/main" val="11712244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B3D21C-ED31-86F4-27E8-34983A23A5F3}"/>
              </a:ext>
            </a:extLst>
          </p:cNvPr>
          <p:cNvSpPr>
            <a:spLocks noGrp="1"/>
          </p:cNvSpPr>
          <p:nvPr>
            <p:ph type="title"/>
          </p:nvPr>
        </p:nvSpPr>
        <p:spPr/>
        <p:txBody>
          <a:bodyPr>
            <a:normAutofit/>
          </a:bodyPr>
          <a:lstStyle/>
          <a:p>
            <a:r>
              <a:rPr lang="en-IN" sz="2000" dirty="0">
                <a:effectLst/>
                <a:latin typeface="Calibri" panose="020F0502020204030204" pitchFamily="34" charset="0"/>
                <a:ea typeface="Calibri" panose="020F0502020204030204" pitchFamily="34" charset="0"/>
                <a:cs typeface="Times New Roman" panose="02020603050405020304" pitchFamily="18" charset="0"/>
              </a:rPr>
              <a:t>Fig.no 1. ESP32 Microcontroller</a:t>
            </a:r>
            <a:endParaRPr lang="en-IN" sz="2000" dirty="0"/>
          </a:p>
        </p:txBody>
      </p:sp>
      <p:pic>
        <p:nvPicPr>
          <p:cNvPr id="5" name="Content Placeholder 4">
            <a:extLst>
              <a:ext uri="{FF2B5EF4-FFF2-40B4-BE49-F238E27FC236}">
                <a16:creationId xmlns:a16="http://schemas.microsoft.com/office/drawing/2014/main" id="{2EB51C47-650E-A0B0-1D5A-97E2FC59259D}"/>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2164868" y="2575751"/>
            <a:ext cx="7862263" cy="3317875"/>
          </a:xfrm>
          <a:prstGeom prst="rect">
            <a:avLst/>
          </a:prstGeom>
          <a:noFill/>
          <a:ln>
            <a:noFill/>
          </a:ln>
        </p:spPr>
      </p:pic>
    </p:spTree>
    <p:extLst>
      <p:ext uri="{BB962C8B-B14F-4D97-AF65-F5344CB8AC3E}">
        <p14:creationId xmlns:p14="http://schemas.microsoft.com/office/powerpoint/2010/main" val="19075222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1089A8-8832-36E2-087B-87733EEC5986}"/>
              </a:ext>
            </a:extLst>
          </p:cNvPr>
          <p:cNvSpPr>
            <a:spLocks noGrp="1"/>
          </p:cNvSpPr>
          <p:nvPr>
            <p:ph type="title"/>
          </p:nvPr>
        </p:nvSpPr>
        <p:spPr/>
        <p:txBody>
          <a:bodyPr/>
          <a:lstStyle/>
          <a:p>
            <a:r>
              <a:rPr lang="en-IN" sz="2400" b="1" kern="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2.2 Relay Module 4 channel</a:t>
            </a:r>
            <a:br>
              <a:rPr lang="en-IN" sz="1800" b="1" kern="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br>
            <a:endParaRPr lang="en-IN" dirty="0"/>
          </a:p>
        </p:txBody>
      </p:sp>
      <p:sp>
        <p:nvSpPr>
          <p:cNvPr id="3" name="Content Placeholder 2">
            <a:extLst>
              <a:ext uri="{FF2B5EF4-FFF2-40B4-BE49-F238E27FC236}">
                <a16:creationId xmlns:a16="http://schemas.microsoft.com/office/drawing/2014/main" id="{86A1D964-0F1D-3DE5-4071-DD1CE0D2A40B}"/>
              </a:ext>
            </a:extLst>
          </p:cNvPr>
          <p:cNvSpPr>
            <a:spLocks noGrp="1"/>
          </p:cNvSpPr>
          <p:nvPr>
            <p:ph idx="1"/>
          </p:nvPr>
        </p:nvSpPr>
        <p:spPr/>
        <p:txBody>
          <a:bodyPr>
            <a:normAutofit fontScale="70000" lnSpcReduction="20000"/>
          </a:bodyPr>
          <a:lstStyle/>
          <a:p>
            <a:pPr algn="just">
              <a:lnSpc>
                <a:spcPct val="170000"/>
              </a:lnSpc>
              <a:spcAft>
                <a:spcPts val="1050"/>
              </a:spcAft>
            </a:pPr>
            <a:r>
              <a:rPr lang="en-IN" sz="1800" dirty="0">
                <a:solidFill>
                  <a:srgbClr val="000000"/>
                </a:solidFill>
                <a:effectLst/>
                <a:latin typeface="Carlito"/>
                <a:ea typeface="Times New Roman" panose="02020603050405020304" pitchFamily="18" charset="0"/>
                <a:cs typeface="Arial" panose="020B0604020202020204" pitchFamily="34" charset="0"/>
              </a:rPr>
              <a:t>This is a 5V 4-Channel Relay interface board, be able to control various appliances and other equipment with large current. It can be controlled directly by Microcontroller (for Arduino, 8051, AVR, PIC, DSP, ARM, ARM, MSP430, TTL logic).</a:t>
            </a:r>
            <a:r>
              <a:rPr lang="en-IN" sz="1800" dirty="0">
                <a:solidFill>
                  <a:srgbClr val="000000"/>
                </a:solidFill>
                <a:effectLst/>
                <a:latin typeface="Times New Roman" panose="02020603050405020304" pitchFamily="18" charset="0"/>
                <a:ea typeface="Times New Roman" panose="02020603050405020304" pitchFamily="18" charset="0"/>
              </a:rPr>
              <a:t>   </a:t>
            </a:r>
            <a:endParaRPr lang="en-IN" sz="1800" dirty="0">
              <a:effectLst/>
              <a:latin typeface="Times New Roman" panose="02020603050405020304" pitchFamily="18" charset="0"/>
              <a:ea typeface="Times New Roman" panose="02020603050405020304" pitchFamily="18" charset="0"/>
            </a:endParaRPr>
          </a:p>
          <a:p>
            <a:pPr algn="just">
              <a:lnSpc>
                <a:spcPct val="170000"/>
              </a:lnSpc>
              <a:spcAft>
                <a:spcPts val="1200"/>
              </a:spcAft>
            </a:pPr>
            <a:r>
              <a:rPr lang="en-IN" sz="1800" b="1" dirty="0">
                <a:solidFill>
                  <a:srgbClr val="000000"/>
                </a:solidFill>
                <a:effectLst/>
                <a:latin typeface="Carlito"/>
                <a:ea typeface="Times New Roman" panose="02020603050405020304" pitchFamily="18" charset="0"/>
                <a:cs typeface="Arial" panose="020B0604020202020204" pitchFamily="34" charset="0"/>
              </a:rPr>
              <a:t>Features:</a:t>
            </a:r>
            <a:endParaRPr lang="en-IN" sz="1800" dirty="0">
              <a:effectLst/>
              <a:latin typeface="Times New Roman" panose="02020603050405020304" pitchFamily="18" charset="0"/>
              <a:ea typeface="Times New Roman" panose="02020603050405020304" pitchFamily="18" charset="0"/>
            </a:endParaRPr>
          </a:p>
          <a:p>
            <a:pPr marL="342900" lvl="0" indent="-342900" algn="just">
              <a:lnSpc>
                <a:spcPct val="170000"/>
              </a:lnSpc>
              <a:spcAft>
                <a:spcPts val="800"/>
              </a:spcAft>
              <a:buSzPts val="1000"/>
              <a:buFont typeface="Symbol" panose="05050102010706020507" pitchFamily="18" charset="2"/>
              <a:buChar char=""/>
              <a:tabLst>
                <a:tab pos="457200" algn="l"/>
              </a:tabLst>
            </a:pPr>
            <a:r>
              <a:rPr lang="en-IN" sz="1800" kern="100" dirty="0">
                <a:solidFill>
                  <a:srgbClr val="000000"/>
                </a:solidFill>
                <a:effectLst/>
                <a:latin typeface="Carlito"/>
                <a:ea typeface="Calibri" panose="020F0502020204030204" pitchFamily="34" charset="0"/>
                <a:cs typeface="Arial" panose="020B0604020202020204" pitchFamily="34" charset="0"/>
              </a:rPr>
              <a:t>5V 4-Channel Relay interface board and each one needs 15-20mA Driver Current.</a:t>
            </a:r>
            <a:endParaRPr lang="en-IN" sz="1800" kern="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70000"/>
              </a:lnSpc>
              <a:spcAft>
                <a:spcPts val="800"/>
              </a:spcAft>
              <a:buSzPts val="1000"/>
              <a:buFont typeface="Symbol" panose="05050102010706020507" pitchFamily="18" charset="2"/>
              <a:buChar char=""/>
              <a:tabLst>
                <a:tab pos="457200" algn="l"/>
              </a:tabLst>
            </a:pPr>
            <a:r>
              <a:rPr lang="en-IN" sz="1800" kern="100" dirty="0">
                <a:solidFill>
                  <a:srgbClr val="000000"/>
                </a:solidFill>
                <a:effectLst/>
                <a:latin typeface="Carlito"/>
                <a:ea typeface="Calibri" panose="020F0502020204030204" pitchFamily="34" charset="0"/>
                <a:cs typeface="Arial" panose="020B0604020202020204" pitchFamily="34" charset="0"/>
              </a:rPr>
              <a:t>Equipped with high-current relay, AC250V 10A; DC30V 10A.</a:t>
            </a:r>
            <a:endParaRPr lang="en-IN" sz="1800" kern="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70000"/>
              </a:lnSpc>
              <a:spcAft>
                <a:spcPts val="800"/>
              </a:spcAft>
              <a:buSzPts val="1000"/>
              <a:buFont typeface="Symbol" panose="05050102010706020507" pitchFamily="18" charset="2"/>
              <a:buChar char=""/>
              <a:tabLst>
                <a:tab pos="457200" algn="l"/>
              </a:tabLst>
            </a:pPr>
            <a:r>
              <a:rPr lang="en-IN" sz="1800" kern="100" dirty="0">
                <a:solidFill>
                  <a:srgbClr val="000000"/>
                </a:solidFill>
                <a:effectLst/>
                <a:latin typeface="Carlito"/>
                <a:ea typeface="Calibri" panose="020F0502020204030204" pitchFamily="34" charset="0"/>
                <a:cs typeface="Arial" panose="020B0604020202020204" pitchFamily="34" charset="0"/>
              </a:rPr>
              <a:t>Standard interface that can be controlled directly by microcontroller (for Arduino, 8051, AVR, PIC, DSP, ARM, ARM, MSP430, TTL logic).</a:t>
            </a:r>
            <a:endParaRPr lang="en-IN" sz="1800" kern="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70000"/>
              </a:lnSpc>
              <a:spcAft>
                <a:spcPts val="800"/>
              </a:spcAft>
              <a:buSzPts val="1000"/>
              <a:buFont typeface="Symbol" panose="05050102010706020507" pitchFamily="18" charset="2"/>
              <a:buChar char=""/>
              <a:tabLst>
                <a:tab pos="457200" algn="l"/>
              </a:tabLst>
            </a:pPr>
            <a:r>
              <a:rPr lang="en-IN" sz="1800" kern="100" dirty="0">
                <a:solidFill>
                  <a:srgbClr val="000000"/>
                </a:solidFill>
                <a:effectLst/>
                <a:latin typeface="Carlito"/>
                <a:ea typeface="Calibri" panose="020F0502020204030204" pitchFamily="34" charset="0"/>
                <a:cs typeface="Arial" panose="020B0604020202020204" pitchFamily="34" charset="0"/>
              </a:rPr>
              <a:t>Indication LED’s for Relay output status.</a:t>
            </a:r>
            <a:endParaRPr lang="en-IN" sz="1800" kern="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746803175"/>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docProps/app.xml><?xml version="1.0" encoding="utf-8"?>
<Properties xmlns="http://schemas.openxmlformats.org/officeDocument/2006/extended-properties" xmlns:vt="http://schemas.openxmlformats.org/officeDocument/2006/docPropsVTypes">
  <Template>Organic</Template>
  <TotalTime>569</TotalTime>
  <Words>1654</Words>
  <Application>Microsoft Office PowerPoint</Application>
  <PresentationFormat>Widescreen</PresentationFormat>
  <Paragraphs>122</Paragraphs>
  <Slides>31</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31</vt:i4>
      </vt:variant>
    </vt:vector>
  </HeadingPairs>
  <TitlesOfParts>
    <vt:vector size="40" baseType="lpstr">
      <vt:lpstr>-apple-system</vt:lpstr>
      <vt:lpstr>Arial</vt:lpstr>
      <vt:lpstr>Calibri</vt:lpstr>
      <vt:lpstr>Carlito</vt:lpstr>
      <vt:lpstr>Consolas</vt:lpstr>
      <vt:lpstr>Garamond</vt:lpstr>
      <vt:lpstr>Symbol</vt:lpstr>
      <vt:lpstr>Times New Roman</vt:lpstr>
      <vt:lpstr>Organic</vt:lpstr>
      <vt:lpstr>PowerPoint Presentation</vt:lpstr>
      <vt:lpstr>Introduction:</vt:lpstr>
      <vt:lpstr>PowerPoint Presentation</vt:lpstr>
      <vt:lpstr>Required Components for the ESP32 project  </vt:lpstr>
      <vt:lpstr>PowerPoint Presentation</vt:lpstr>
      <vt:lpstr>ESP32 Microcontroller</vt:lpstr>
      <vt:lpstr> 2.1 ESP32 Microcontroller </vt:lpstr>
      <vt:lpstr>Fig.no 1. ESP32 Microcontroller</vt:lpstr>
      <vt:lpstr>2.2 Relay Module 4 channel </vt:lpstr>
      <vt:lpstr>2.2 Relay Module 4 channel</vt:lpstr>
      <vt:lpstr>2.3 LED Lights </vt:lpstr>
      <vt:lpstr>2.4 Bulb Holders </vt:lpstr>
      <vt:lpstr>ESP Rainmaker </vt:lpstr>
      <vt:lpstr>Fig.no 7 ESP Rainmaker</vt:lpstr>
      <vt:lpstr>ESP Rainmaker User Interface for app. </vt:lpstr>
      <vt:lpstr>ESP Rainmaker Dashboard for web. </vt:lpstr>
      <vt:lpstr>Circuit for ESP32 Control 4 Relays </vt:lpstr>
      <vt:lpstr>Fig.no 10 Circuit diagram of ESP32 With Relay module</vt:lpstr>
      <vt:lpstr>Program ESP32 With Arduino IDE </vt:lpstr>
      <vt:lpstr>PowerPoint Presentation</vt:lpstr>
      <vt:lpstr>PowerPoint Presentation</vt:lpstr>
      <vt:lpstr>Working  </vt:lpstr>
      <vt:lpstr>PowerPoint Presentation</vt:lpstr>
      <vt:lpstr>Flow Chart  </vt:lpstr>
      <vt:lpstr>Flow Chart of controlling ESP32 from mobile phone voice command. </vt:lpstr>
      <vt:lpstr>Complete Flow Chart of ESP Rainmaker </vt:lpstr>
      <vt:lpstr>Service Platforms </vt:lpstr>
      <vt:lpstr>Advantages </vt:lpstr>
      <vt:lpstr>Disadvantages</vt:lpstr>
      <vt:lpstr>Conclusion </vt:lpstr>
      <vt:lpstr>Reference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shivam gupta</dc:creator>
  <cp:lastModifiedBy>shivam gupta</cp:lastModifiedBy>
  <cp:revision>5</cp:revision>
  <dcterms:created xsi:type="dcterms:W3CDTF">2023-12-31T17:21:36Z</dcterms:created>
  <dcterms:modified xsi:type="dcterms:W3CDTF">2024-01-01T10:15:45Z</dcterms:modified>
</cp:coreProperties>
</file>